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1"/>
  </p:notesMasterIdLst>
  <p:sldIdLst>
    <p:sldId id="266" r:id="rId2"/>
    <p:sldId id="281" r:id="rId3"/>
    <p:sldId id="282" r:id="rId4"/>
    <p:sldId id="289" r:id="rId5"/>
    <p:sldId id="292" r:id="rId6"/>
    <p:sldId id="294" r:id="rId7"/>
    <p:sldId id="284" r:id="rId8"/>
    <p:sldId id="295" r:id="rId9"/>
    <p:sldId id="285" r:id="rId10"/>
  </p:sldIdLst>
  <p:sldSz cx="9144000" cy="6858000" type="screen4x3"/>
  <p:notesSz cx="7104063" cy="102346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3" pos="116" userDrawn="1">
          <p15:clr>
            <a:srgbClr val="A4A3A4"/>
          </p15:clr>
        </p15:guide>
        <p15:guide id="4" pos="5664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天野　友貴" initials="天野　友貴" lastIdx="1" clrIdx="0">
    <p:extLst>
      <p:ext uri="{19B8F6BF-5375-455C-9EA6-DF929625EA0E}">
        <p15:presenceInfo xmlns:p15="http://schemas.microsoft.com/office/powerpoint/2012/main" userId="S::AY106494@kentaku.co.jp::2cac27be-511b-4b37-a801-63f123e0b49e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206" autoAdjust="0"/>
    <p:restoredTop sz="94627" autoAdjust="0"/>
  </p:normalViewPr>
  <p:slideViewPr>
    <p:cSldViewPr snapToGrid="0" showGuides="1">
      <p:cViewPr>
        <p:scale>
          <a:sx n="70" d="100"/>
          <a:sy n="70" d="100"/>
        </p:scale>
        <p:origin x="1440" y="48"/>
      </p:cViewPr>
      <p:guideLst>
        <p:guide orient="horz" pos="2160"/>
        <p:guide pos="2880"/>
        <p:guide pos="116"/>
        <p:guide pos="5664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057F6B-4C56-4D42-852A-7F89F6B24461}" type="datetimeFigureOut">
              <a:rPr kumimoji="1" lang="ja-JP" altLang="en-US" smtClean="0"/>
              <a:t>2023/9/12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9363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C95DDF-1279-4693-8195-882299120E1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010590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249363" y="1279525"/>
            <a:ext cx="4606925" cy="34544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kumimoji="1" lang="ja-JP" altLang="en-US" sz="1200" b="0" i="0" kern="1200" dirty="0">
                <a:solidFill>
                  <a:schemeClr val="tx1"/>
                </a:solidFill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パワーポイントにて作成／サイズ：標準（４：３）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kumimoji="1" lang="ja-JP" altLang="en-US" sz="1200" b="0" i="0" kern="1200" dirty="0">
                <a:solidFill>
                  <a:schemeClr val="tx1"/>
                </a:solidFill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スライドの枚数は必要に応じて追加してください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C95DDF-1279-4693-8195-882299120E15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181869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249363" y="1279525"/>
            <a:ext cx="4606925" cy="34544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C95DDF-1279-4693-8195-882299120E15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453053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249363" y="1279525"/>
            <a:ext cx="4606925" cy="34544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ja-JP" altLang="en-US" sz="1200" b="0" i="0" kern="1200" dirty="0">
                <a:solidFill>
                  <a:schemeClr val="tx1"/>
                </a:solidFill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「</a:t>
            </a:r>
            <a:r>
              <a:rPr kumimoji="1" lang="en-US" altLang="ja-JP" sz="1200" b="0" i="0" kern="1200" dirty="0">
                <a:solidFill>
                  <a:schemeClr val="tx1"/>
                </a:solidFill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2.</a:t>
            </a:r>
            <a:r>
              <a:rPr kumimoji="1" lang="ja-JP" altLang="en-US" sz="1200" b="0" i="0" kern="1200" dirty="0">
                <a:solidFill>
                  <a:schemeClr val="tx1"/>
                </a:solidFill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企画概要」のスライドに書ききれない場合は、本スライドに記載してください</a:t>
            </a:r>
            <a:endParaRPr kumimoji="1" lang="en-US" altLang="ja-JP" sz="1200" b="0" i="0" kern="1200" dirty="0">
              <a:solidFill>
                <a:schemeClr val="tx1"/>
              </a:solidFill>
              <a:effectLst/>
              <a:latin typeface="BIZ UDPゴシック" panose="020B0400000000000000" pitchFamily="50" charset="-128"/>
              <a:ea typeface="BIZ UDPゴシック" panose="020B0400000000000000" pitchFamily="50" charset="-128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ja-JP" altLang="en-US" sz="1200" b="0" i="0" kern="1200" dirty="0">
                <a:solidFill>
                  <a:schemeClr val="tx1"/>
                </a:solidFill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スライドの枚数は適宜追加してください</a:t>
            </a:r>
            <a:endParaRPr kumimoji="1" lang="ja-JP" alt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b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C95DDF-1279-4693-8195-882299120E15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160636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249363" y="1279525"/>
            <a:ext cx="4606925" cy="34544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ja-JP" altLang="en-US" sz="1200" b="0" i="0" kern="1200" dirty="0">
                <a:solidFill>
                  <a:schemeClr val="tx1"/>
                </a:solidFill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実施施策の詳細、および使用予算を記載してください</a:t>
            </a:r>
            <a:endParaRPr kumimoji="1" lang="en-US" altLang="ja-JP" sz="1200" b="0" i="0" kern="1200" dirty="0">
              <a:solidFill>
                <a:schemeClr val="tx1"/>
              </a:solidFill>
              <a:effectLst/>
              <a:latin typeface="BIZ UDPゴシック" panose="020B0400000000000000" pitchFamily="50" charset="-128"/>
              <a:ea typeface="BIZ UDPゴシック" panose="020B0400000000000000" pitchFamily="50" charset="-128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ja-JP" altLang="en-US" sz="1200" b="0" i="0" kern="1200" dirty="0">
                <a:solidFill>
                  <a:schemeClr val="tx1"/>
                </a:solidFill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イベント等を行った場合には、当日の画像を掲載</a:t>
            </a:r>
            <a:r>
              <a:rPr kumimoji="1" lang="ja-JP" altLang="en-US" sz="1200" b="0" i="0" kern="1200">
                <a:solidFill>
                  <a:schemeClr val="tx1"/>
                </a:solidFill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してください</a:t>
            </a:r>
            <a:endParaRPr kumimoji="1" lang="en-US" altLang="ja-JP" sz="1200" b="0" i="0" kern="1200" dirty="0">
              <a:solidFill>
                <a:schemeClr val="tx1"/>
              </a:solidFill>
              <a:effectLst/>
              <a:latin typeface="BIZ UDPゴシック" panose="020B0400000000000000" pitchFamily="50" charset="-128"/>
              <a:ea typeface="BIZ UDPゴシック" panose="020B0400000000000000" pitchFamily="50" charset="-128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同じ企画を複数回実施した場合は、</a:t>
            </a:r>
            <a:r>
              <a:rPr kumimoji="1" lang="en-US" altLang="ja-JP" b="1" u="sng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</a:t>
            </a:r>
            <a:r>
              <a:rPr kumimoji="1" lang="ja-JP" altLang="en-US" b="1" u="sng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回あたりの使用予算が分かるように記載</a:t>
            </a:r>
            <a:r>
              <a:rPr kumimoji="1"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してください</a:t>
            </a:r>
            <a:endParaRPr kumimoji="1" lang="en-US" altLang="ja-JP" sz="1200" b="0" i="0" kern="1200" dirty="0">
              <a:solidFill>
                <a:schemeClr val="tx1"/>
              </a:solidFill>
              <a:effectLst/>
              <a:latin typeface="BIZ UDPゴシック" panose="020B0400000000000000" pitchFamily="50" charset="-128"/>
              <a:ea typeface="BIZ UDPゴシック" panose="020B0400000000000000" pitchFamily="50" charset="-128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ja-JP" altLang="en-US" sz="1200" b="0" i="0" kern="1200" dirty="0">
                <a:solidFill>
                  <a:schemeClr val="tx1"/>
                </a:solidFill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スライドの枚数は適宜追加してください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C95DDF-1279-4693-8195-882299120E15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053461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249363" y="1279525"/>
            <a:ext cx="4606925" cy="34544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C95DDF-1279-4693-8195-882299120E15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500122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249363" y="1279525"/>
            <a:ext cx="4606925" cy="34544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ja-JP" altLang="en-US" sz="1200" b="0" i="0" kern="1200" dirty="0">
                <a:solidFill>
                  <a:schemeClr val="tx1"/>
                </a:solidFill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スライドの枚数は適宜追加してください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C95DDF-1279-4693-8195-882299120E15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482557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249363" y="1279525"/>
            <a:ext cx="4606925" cy="34544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ja-JP" altLang="en-US" sz="1200" b="0" i="0" kern="1200" dirty="0">
                <a:solidFill>
                  <a:schemeClr val="tx1"/>
                </a:solidFill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スライドの枚数は適宜追加してください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C95DDF-1279-4693-8195-882299120E15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392776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249363" y="1279525"/>
            <a:ext cx="4606925" cy="34544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ja-JP" altLang="en-US" sz="1200" b="0" i="0" kern="1200" dirty="0">
                <a:solidFill>
                  <a:schemeClr val="tx1"/>
                </a:solidFill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その他、報告事項があれば、自由に記載してください</a:t>
            </a:r>
            <a:endParaRPr kumimoji="1" lang="en-US" altLang="ja-JP" sz="1200" b="0" i="0" kern="1200" dirty="0">
              <a:solidFill>
                <a:schemeClr val="tx1"/>
              </a:solidFill>
              <a:effectLst/>
              <a:latin typeface="BIZ UDPゴシック" panose="020B0400000000000000" pitchFamily="50" charset="-128"/>
              <a:ea typeface="BIZ UDPゴシック" panose="020B0400000000000000" pitchFamily="50" charset="-128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ja-JP" altLang="en-US" sz="1200" b="0" i="0" kern="1200" dirty="0">
                <a:solidFill>
                  <a:schemeClr val="tx1"/>
                </a:solidFill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スライドの枚数は適宜追加してください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C95DDF-1279-4693-8195-882299120E15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80957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249363" y="1279525"/>
            <a:ext cx="4606925" cy="34544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kumimoji="1" lang="ja-JP" altLang="en-US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C95DDF-1279-4693-8195-882299120E15}" type="slidenum">
              <a:rPr kumimoji="1" lang="ja-JP" altLang="en-US" smtClean="0"/>
              <a:t>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711660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A24909EE-EED0-4338-A103-B2EBE4D80B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87178-42F3-44F8-8DF5-FDDA430F265F}" type="datetimeFigureOut">
              <a:rPr kumimoji="1" lang="ja-JP" altLang="en-US" smtClean="0"/>
              <a:t>2023/9/12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A89046EA-4EAB-48AD-9A4D-977C343DB1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CA26D339-04B8-4B93-83E7-95E016C34F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595AE-C278-4001-8005-9EA49F09FB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55297901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87178-42F3-44F8-8DF5-FDDA430F265F}" type="datetimeFigureOut">
              <a:rPr kumimoji="1" lang="ja-JP" altLang="en-US" smtClean="0"/>
              <a:t>2023/9/12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595AE-C278-4001-8005-9EA49F09FB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001588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87178-42F3-44F8-8DF5-FDDA430F265F}" type="datetimeFigureOut">
              <a:rPr kumimoji="1" lang="ja-JP" altLang="en-US" smtClean="0"/>
              <a:t>2023/9/12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595AE-C278-4001-8005-9EA49F09FB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280031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87178-42F3-44F8-8DF5-FDDA430F265F}" type="datetimeFigureOut">
              <a:rPr kumimoji="1" lang="ja-JP" altLang="en-US" smtClean="0"/>
              <a:t>2023/9/12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595AE-C278-4001-8005-9EA49F09FB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063647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87178-42F3-44F8-8DF5-FDDA430F265F}" type="datetimeFigureOut">
              <a:rPr kumimoji="1" lang="ja-JP" altLang="en-US" smtClean="0"/>
              <a:t>2023/9/12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595AE-C278-4001-8005-9EA49F09FB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468574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87178-42F3-44F8-8DF5-FDDA430F265F}" type="datetimeFigureOut">
              <a:rPr kumimoji="1" lang="ja-JP" altLang="en-US" smtClean="0"/>
              <a:t>2023/9/12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595AE-C278-4001-8005-9EA49F09FB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315108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87178-42F3-44F8-8DF5-FDDA430F265F}" type="datetimeFigureOut">
              <a:rPr kumimoji="1" lang="ja-JP" altLang="en-US" smtClean="0"/>
              <a:t>2023/9/12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595AE-C278-4001-8005-9EA49F09FB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617713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87178-42F3-44F8-8DF5-FDDA430F265F}" type="datetimeFigureOut">
              <a:rPr kumimoji="1" lang="ja-JP" altLang="en-US" smtClean="0"/>
              <a:t>2023/9/12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595AE-C278-4001-8005-9EA49F09FB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867666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87178-42F3-44F8-8DF5-FDDA430F265F}" type="datetimeFigureOut">
              <a:rPr kumimoji="1" lang="ja-JP" altLang="en-US" smtClean="0"/>
              <a:t>2023/9/12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595AE-C278-4001-8005-9EA49F09FB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690124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87178-42F3-44F8-8DF5-FDDA430F265F}" type="datetimeFigureOut">
              <a:rPr kumimoji="1" lang="ja-JP" altLang="en-US" smtClean="0"/>
              <a:t>2023/9/12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595AE-C278-4001-8005-9EA49F09FB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121462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87178-42F3-44F8-8DF5-FDDA430F265F}" type="datetimeFigureOut">
              <a:rPr kumimoji="1" lang="ja-JP" altLang="en-US" smtClean="0"/>
              <a:t>2023/9/12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595AE-C278-4001-8005-9EA49F09FB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96196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087178-42F3-44F8-8DF5-FDDA430F265F}" type="datetimeFigureOut">
              <a:rPr kumimoji="1" lang="ja-JP" altLang="en-US" smtClean="0"/>
              <a:t>2023/9/12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D595AE-C278-4001-8005-9EA49F09FB4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2B4FD1F9-CFD5-4934-B275-9E54525667A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74072"/>
            <a:ext cx="9144000" cy="29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73271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D66B1FE-24C8-4337-ACBD-E64244AD1F74}"/>
              </a:ext>
            </a:extLst>
          </p:cNvPr>
          <p:cNvSpPr txBox="1"/>
          <p:nvPr/>
        </p:nvSpPr>
        <p:spPr>
          <a:xfrm>
            <a:off x="2211422" y="2538704"/>
            <a:ext cx="4721164" cy="9193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kumimoji="1" lang="ja-JP" altLang="en-US" sz="4062" b="1" dirty="0">
                <a:latin typeface="Abadi" panose="020B0604020202020204" pitchFamily="34" charset="0"/>
                <a:ea typeface="BIZ UDPゴシック" panose="020B0400000000000000" pitchFamily="50" charset="-128"/>
              </a:rPr>
              <a:t>働くママさん交流会</a:t>
            </a:r>
            <a:endParaRPr kumimoji="1" lang="en-US" altLang="ja-JP" sz="4062" b="1" dirty="0">
              <a:latin typeface="Abadi" panose="020B0604020202020204" pitchFamily="34" charset="0"/>
              <a:ea typeface="BIZ UDPゴシック" panose="020B0400000000000000" pitchFamily="50" charset="-128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2B88B11A-6EBE-49A8-8484-0A179CFEEC53}"/>
              </a:ext>
            </a:extLst>
          </p:cNvPr>
          <p:cNvSpPr txBox="1"/>
          <p:nvPr/>
        </p:nvSpPr>
        <p:spPr>
          <a:xfrm>
            <a:off x="5563880" y="5338828"/>
            <a:ext cx="3207929" cy="13300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1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○○支店</a:t>
            </a:r>
            <a:endParaRPr kumimoji="1" lang="en-US" altLang="ja-JP" sz="1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1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リーダー：○○○○</a:t>
            </a:r>
            <a:endParaRPr kumimoji="1" lang="en-US" altLang="ja-JP" sz="1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1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管理職　：〇〇〇〇</a:t>
            </a:r>
            <a:endParaRPr kumimoji="1" lang="en-US" altLang="ja-JP" sz="1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1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メンバー：●●●●、△△△△、</a:t>
            </a:r>
            <a:r>
              <a:rPr kumimoji="1" lang="en-US" altLang="ja-JP" sz="1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××××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35593C71-22D5-4B7D-B403-2E91A0C45A85}"/>
              </a:ext>
            </a:extLst>
          </p:cNvPr>
          <p:cNvSpPr txBox="1"/>
          <p:nvPr/>
        </p:nvSpPr>
        <p:spPr>
          <a:xfrm>
            <a:off x="191834" y="328109"/>
            <a:ext cx="40911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【SDGs</a:t>
            </a:r>
            <a:r>
              <a:rPr kumimoji="1" lang="ja-JP" altLang="en-US" sz="2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アワード</a:t>
            </a:r>
            <a:r>
              <a:rPr kumimoji="1" lang="en-US" altLang="ja-JP" sz="2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】</a:t>
            </a:r>
            <a:r>
              <a:rPr kumimoji="1" lang="ja-JP" altLang="en-US" sz="2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実施報告書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659E834E-EE07-43AD-8914-1655D5F7EABC}"/>
              </a:ext>
            </a:extLst>
          </p:cNvPr>
          <p:cNvSpPr txBox="1"/>
          <p:nvPr/>
        </p:nvSpPr>
        <p:spPr>
          <a:xfrm>
            <a:off x="7663813" y="328109"/>
            <a:ext cx="1107996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ja-JP" altLang="en-US" sz="2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記入例</a:t>
            </a:r>
          </a:p>
        </p:txBody>
      </p:sp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F55F913B-C287-4EA0-A053-18AFCD9A85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595AE-C278-4001-8005-9EA49F09FB4C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52081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367"/>
    </mc:Choice>
    <mc:Fallback xmlns="">
      <p:transition spd="slow" advTm="7367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04F97938-2F08-41C5-9060-72C0572547B1}"/>
              </a:ext>
            </a:extLst>
          </p:cNvPr>
          <p:cNvSpPr txBox="1"/>
          <p:nvPr/>
        </p:nvSpPr>
        <p:spPr>
          <a:xfrm>
            <a:off x="191834" y="328109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企画概要</a:t>
            </a:r>
          </a:p>
        </p:txBody>
      </p:sp>
      <p:sp>
        <p:nvSpPr>
          <p:cNvPr id="7" name="乗算記号 6">
            <a:extLst>
              <a:ext uri="{FF2B5EF4-FFF2-40B4-BE49-F238E27FC236}">
                <a16:creationId xmlns:a16="http://schemas.microsoft.com/office/drawing/2014/main" id="{ECAEFC51-555F-4AB8-B81F-C785CBC70DB6}"/>
              </a:ext>
            </a:extLst>
          </p:cNvPr>
          <p:cNvSpPr/>
          <p:nvPr/>
        </p:nvSpPr>
        <p:spPr>
          <a:xfrm>
            <a:off x="4033010" y="2627854"/>
            <a:ext cx="1099838" cy="1099838"/>
          </a:xfrm>
          <a:prstGeom prst="mathMultiply">
            <a:avLst>
              <a:gd name="adj1" fmla="val 8003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62"/>
          </a:p>
        </p:txBody>
      </p:sp>
      <p:sp>
        <p:nvSpPr>
          <p:cNvPr id="8" name="二等辺三角形 7">
            <a:extLst>
              <a:ext uri="{FF2B5EF4-FFF2-40B4-BE49-F238E27FC236}">
                <a16:creationId xmlns:a16="http://schemas.microsoft.com/office/drawing/2014/main" id="{0D58A30F-FD2C-44E3-904A-0B8282EB4B75}"/>
              </a:ext>
            </a:extLst>
          </p:cNvPr>
          <p:cNvSpPr/>
          <p:nvPr/>
        </p:nvSpPr>
        <p:spPr>
          <a:xfrm rot="10800000">
            <a:off x="2168898" y="4704932"/>
            <a:ext cx="380165" cy="186408"/>
          </a:xfrm>
          <a:prstGeom prst="triangl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62"/>
          </a:p>
        </p:txBody>
      </p:sp>
      <p:sp>
        <p:nvSpPr>
          <p:cNvPr id="9" name="二等辺三角形 8">
            <a:extLst>
              <a:ext uri="{FF2B5EF4-FFF2-40B4-BE49-F238E27FC236}">
                <a16:creationId xmlns:a16="http://schemas.microsoft.com/office/drawing/2014/main" id="{B6F335B5-258E-4CAD-9C75-F0778C9BB8AD}"/>
              </a:ext>
            </a:extLst>
          </p:cNvPr>
          <p:cNvSpPr/>
          <p:nvPr/>
        </p:nvSpPr>
        <p:spPr>
          <a:xfrm rot="10800000">
            <a:off x="6655358" y="4704932"/>
            <a:ext cx="380165" cy="186408"/>
          </a:xfrm>
          <a:prstGeom prst="triangl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62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657D954E-C0B5-4776-98AB-1AF0AA5FF470}"/>
              </a:ext>
            </a:extLst>
          </p:cNvPr>
          <p:cNvSpPr/>
          <p:nvPr/>
        </p:nvSpPr>
        <p:spPr>
          <a:xfrm>
            <a:off x="356676" y="1213334"/>
            <a:ext cx="3676333" cy="34489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lnSpc>
                <a:spcPts val="2123"/>
              </a:lnSpc>
            </a:pPr>
            <a:r>
              <a:rPr kumimoji="1" lang="ja-JP" altLang="en-US" sz="1600" b="1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北九州市の課題</a:t>
            </a:r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F2DB232B-B49E-406D-AF55-3B5397DA91DD}"/>
              </a:ext>
            </a:extLst>
          </p:cNvPr>
          <p:cNvSpPr/>
          <p:nvPr/>
        </p:nvSpPr>
        <p:spPr>
          <a:xfrm>
            <a:off x="5110990" y="1213334"/>
            <a:ext cx="3676333" cy="34489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lnSpc>
                <a:spcPts val="2123"/>
              </a:lnSpc>
            </a:pPr>
            <a:r>
              <a:rPr kumimoji="1" lang="ja-JP" altLang="en-US" sz="1600" b="1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当社グループの企業活動</a:t>
            </a:r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64CC92BC-03E7-4230-A47D-D68484D5E332}"/>
              </a:ext>
            </a:extLst>
          </p:cNvPr>
          <p:cNvSpPr/>
          <p:nvPr/>
        </p:nvSpPr>
        <p:spPr>
          <a:xfrm>
            <a:off x="356676" y="1628573"/>
            <a:ext cx="3676334" cy="2920388"/>
          </a:xfrm>
          <a:prstGeom prst="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862"/>
              </a:lnSpc>
            </a:pPr>
            <a:r>
              <a:rPr kumimoji="1" lang="ja-JP" altLang="en-US" sz="1846" b="1" dirty="0">
                <a:solidFill>
                  <a:schemeClr val="tx2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ウーマンワークカフェを活用した女性活躍推進</a:t>
            </a:r>
            <a:endParaRPr kumimoji="1" lang="en-US" altLang="ja-JP" sz="1846" b="1" dirty="0">
              <a:solidFill>
                <a:schemeClr val="tx2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21D24505-6A1A-49FB-A9B6-7BA19E479F83}"/>
              </a:ext>
            </a:extLst>
          </p:cNvPr>
          <p:cNvSpPr/>
          <p:nvPr/>
        </p:nvSpPr>
        <p:spPr>
          <a:xfrm>
            <a:off x="5110990" y="1640845"/>
            <a:ext cx="3676334" cy="2920388"/>
          </a:xfrm>
          <a:prstGeom prst="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862"/>
              </a:lnSpc>
            </a:pPr>
            <a:r>
              <a:rPr kumimoji="1" lang="ja-JP" altLang="en-US" sz="1846" b="1" dirty="0">
                <a:solidFill>
                  <a:schemeClr val="tx2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女性従業員の採用活動</a:t>
            </a:r>
            <a:endParaRPr kumimoji="1" lang="en-US" altLang="ja-JP" sz="1846" b="1" dirty="0">
              <a:solidFill>
                <a:schemeClr val="tx2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21" name="吹き出し: 四角形 20">
            <a:extLst>
              <a:ext uri="{FF2B5EF4-FFF2-40B4-BE49-F238E27FC236}">
                <a16:creationId xmlns:a16="http://schemas.microsoft.com/office/drawing/2014/main" id="{399B8E62-9135-4DF4-847F-5FC52369F09F}"/>
              </a:ext>
            </a:extLst>
          </p:cNvPr>
          <p:cNvSpPr/>
          <p:nvPr/>
        </p:nvSpPr>
        <p:spPr>
          <a:xfrm>
            <a:off x="-2701868" y="1820648"/>
            <a:ext cx="3881344" cy="624298"/>
          </a:xfrm>
          <a:prstGeom prst="wedgeRectCallout">
            <a:avLst>
              <a:gd name="adj1" fmla="val 57612"/>
              <a:gd name="adj2" fmla="val 56299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120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企画応募の際、</a:t>
            </a:r>
            <a:r>
              <a:rPr kumimoji="1" lang="en-US" altLang="ja-JP" sz="120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Microsoft Forms</a:t>
            </a:r>
            <a:r>
              <a:rPr kumimoji="1" lang="ja-JP" altLang="en-US" sz="120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に</a:t>
            </a:r>
            <a:r>
              <a:rPr kumimoji="1" lang="ja-JP" altLang="en-US" sz="120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入力</a:t>
            </a:r>
            <a:r>
              <a:rPr kumimoji="1" lang="ja-JP" altLang="en-US" sz="120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した</a:t>
            </a:r>
          </a:p>
          <a:p>
            <a:r>
              <a:rPr kumimoji="1" lang="ja-JP" altLang="en-US" sz="120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「チャレンジする地域課題」を、簡潔に記載してください</a:t>
            </a:r>
            <a:endParaRPr kumimoji="1" lang="en-US" altLang="ja-JP" sz="1200" dirty="0">
              <a:solidFill>
                <a:schemeClr val="tx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22" name="吹き出し: 四角形 21">
            <a:extLst>
              <a:ext uri="{FF2B5EF4-FFF2-40B4-BE49-F238E27FC236}">
                <a16:creationId xmlns:a16="http://schemas.microsoft.com/office/drawing/2014/main" id="{546D448E-1562-4E58-A26B-C3ED196E8397}"/>
              </a:ext>
            </a:extLst>
          </p:cNvPr>
          <p:cNvSpPr/>
          <p:nvPr/>
        </p:nvSpPr>
        <p:spPr>
          <a:xfrm>
            <a:off x="6949156" y="1748164"/>
            <a:ext cx="4318396" cy="624298"/>
          </a:xfrm>
          <a:prstGeom prst="wedgeRectCallout">
            <a:avLst>
              <a:gd name="adj1" fmla="val -37628"/>
              <a:gd name="adj2" fmla="val 91764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120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地域課題を解決するために活用した、当社グループの企業活動やリソース（ノウハウ・資産など）を記載してください。</a:t>
            </a:r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23F0EE26-5E9F-4163-B470-54C9D89E2D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595AE-C278-4001-8005-9EA49F09FB4C}" type="slidenum">
              <a:rPr kumimoji="1" lang="ja-JP" altLang="en-US" smtClean="0"/>
              <a:t>2</a:t>
            </a:fld>
            <a:endParaRPr kumimoji="1" lang="ja-JP" altLang="en-US"/>
          </a:p>
        </p:txBody>
      </p:sp>
      <p:sp>
        <p:nvSpPr>
          <p:cNvPr id="23" name="正方形/長方形 22">
            <a:extLst>
              <a:ext uri="{FF2B5EF4-FFF2-40B4-BE49-F238E27FC236}">
                <a16:creationId xmlns:a16="http://schemas.microsoft.com/office/drawing/2014/main" id="{8659881F-4CC5-4B23-90F6-6634CFA78608}"/>
              </a:ext>
            </a:extLst>
          </p:cNvPr>
          <p:cNvSpPr/>
          <p:nvPr/>
        </p:nvSpPr>
        <p:spPr>
          <a:xfrm>
            <a:off x="1625966" y="4949758"/>
            <a:ext cx="4675649" cy="1147238"/>
          </a:xfrm>
          <a:prstGeom prst="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642"/>
              </a:lnSpc>
            </a:pPr>
            <a:r>
              <a:rPr kumimoji="1" lang="ja-JP" altLang="en-US" sz="1477" dirty="0">
                <a:solidFill>
                  <a:prstClr val="black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地域の職場復帰したいママさんに、当社ママ社員がリアルを教える</a:t>
            </a:r>
            <a:r>
              <a:rPr kumimoji="1" lang="ja-JP" altLang="en-US" sz="1662" b="1" dirty="0">
                <a:solidFill>
                  <a:srgbClr val="44546A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「働くママさん交流会」の実施</a:t>
            </a:r>
            <a:endParaRPr kumimoji="1" lang="ja-JP" altLang="en-US" sz="1846" b="1" dirty="0">
              <a:solidFill>
                <a:srgbClr val="44546A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24" name="正方形/長方形 23">
            <a:extLst>
              <a:ext uri="{FF2B5EF4-FFF2-40B4-BE49-F238E27FC236}">
                <a16:creationId xmlns:a16="http://schemas.microsoft.com/office/drawing/2014/main" id="{8575BEAB-BC83-4180-9825-8331B3FCF74D}"/>
              </a:ext>
            </a:extLst>
          </p:cNvPr>
          <p:cNvSpPr/>
          <p:nvPr/>
        </p:nvSpPr>
        <p:spPr>
          <a:xfrm>
            <a:off x="386467" y="4951415"/>
            <a:ext cx="1154705" cy="115856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60"/>
              </a:lnSpc>
            </a:pPr>
            <a:r>
              <a:rPr kumimoji="1" lang="ja-JP" altLang="en-US" sz="1477" b="1" dirty="0">
                <a:solidFill>
                  <a:prstClr val="black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施策</a:t>
            </a:r>
          </a:p>
        </p:txBody>
      </p:sp>
      <p:sp>
        <p:nvSpPr>
          <p:cNvPr id="25" name="正方形/長方形 24">
            <a:extLst>
              <a:ext uri="{FF2B5EF4-FFF2-40B4-BE49-F238E27FC236}">
                <a16:creationId xmlns:a16="http://schemas.microsoft.com/office/drawing/2014/main" id="{C4946224-2B6D-444B-A038-2BF83FCFF2E7}"/>
              </a:ext>
            </a:extLst>
          </p:cNvPr>
          <p:cNvSpPr/>
          <p:nvPr/>
        </p:nvSpPr>
        <p:spPr>
          <a:xfrm>
            <a:off x="1641465" y="6192810"/>
            <a:ext cx="7116069" cy="318367"/>
          </a:xfrm>
          <a:prstGeom prst="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ts val="1960"/>
              </a:lnSpc>
            </a:pPr>
            <a:r>
              <a:rPr kumimoji="1" lang="ja-JP" altLang="en-US" sz="1477" dirty="0">
                <a:solidFill>
                  <a:prstClr val="black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施策をきっかけとした女性社員</a:t>
            </a:r>
            <a:r>
              <a:rPr kumimoji="1" lang="en-US" altLang="ja-JP" sz="1477" dirty="0">
                <a:solidFill>
                  <a:prstClr val="black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</a:t>
            </a:r>
            <a:r>
              <a:rPr kumimoji="1" lang="ja-JP" altLang="en-US" sz="1477" dirty="0">
                <a:solidFill>
                  <a:prstClr val="black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人以上の採用</a:t>
            </a:r>
          </a:p>
        </p:txBody>
      </p:sp>
      <p:sp>
        <p:nvSpPr>
          <p:cNvPr id="26" name="正方形/長方形 25">
            <a:extLst>
              <a:ext uri="{FF2B5EF4-FFF2-40B4-BE49-F238E27FC236}">
                <a16:creationId xmlns:a16="http://schemas.microsoft.com/office/drawing/2014/main" id="{F448342C-C3A2-4332-B099-438B2E1C95CF}"/>
              </a:ext>
            </a:extLst>
          </p:cNvPr>
          <p:cNvSpPr/>
          <p:nvPr/>
        </p:nvSpPr>
        <p:spPr>
          <a:xfrm>
            <a:off x="386466" y="6192810"/>
            <a:ext cx="1154706" cy="31836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lnSpc>
                <a:spcPts val="1960"/>
              </a:lnSpc>
            </a:pPr>
            <a:r>
              <a:rPr kumimoji="1" lang="ja-JP" altLang="en-US" sz="1477" b="1" dirty="0">
                <a:solidFill>
                  <a:prstClr val="black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チーム目標</a:t>
            </a:r>
          </a:p>
        </p:txBody>
      </p:sp>
      <p:sp>
        <p:nvSpPr>
          <p:cNvPr id="27" name="正方形/長方形 26">
            <a:extLst>
              <a:ext uri="{FF2B5EF4-FFF2-40B4-BE49-F238E27FC236}">
                <a16:creationId xmlns:a16="http://schemas.microsoft.com/office/drawing/2014/main" id="{DACF672F-56CC-4663-8F50-4C4647EB8167}"/>
              </a:ext>
            </a:extLst>
          </p:cNvPr>
          <p:cNvSpPr/>
          <p:nvPr/>
        </p:nvSpPr>
        <p:spPr>
          <a:xfrm>
            <a:off x="6409931" y="4951415"/>
            <a:ext cx="921464" cy="115856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60"/>
              </a:lnSpc>
            </a:pPr>
            <a:r>
              <a:rPr kumimoji="1" lang="ja-JP" altLang="en-US" sz="1292" b="1" dirty="0">
                <a:solidFill>
                  <a:prstClr val="black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関連する</a:t>
            </a:r>
            <a:endParaRPr kumimoji="1" lang="en-US" altLang="ja-JP" sz="1292" b="1" dirty="0">
              <a:solidFill>
                <a:prstClr val="black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ctr">
              <a:lnSpc>
                <a:spcPts val="1960"/>
              </a:lnSpc>
            </a:pPr>
            <a:r>
              <a:rPr kumimoji="1" lang="en-US" altLang="ja-JP" sz="1292" b="1" dirty="0">
                <a:solidFill>
                  <a:prstClr val="black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SDGs</a:t>
            </a:r>
          </a:p>
          <a:p>
            <a:pPr algn="ctr">
              <a:lnSpc>
                <a:spcPts val="1960"/>
              </a:lnSpc>
            </a:pPr>
            <a:r>
              <a:rPr kumimoji="1" lang="ja-JP" altLang="en-US" sz="1292" b="1" dirty="0">
                <a:solidFill>
                  <a:prstClr val="black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目標</a:t>
            </a:r>
          </a:p>
        </p:txBody>
      </p:sp>
      <p:sp>
        <p:nvSpPr>
          <p:cNvPr id="28" name="正方形/長方形 27">
            <a:extLst>
              <a:ext uri="{FF2B5EF4-FFF2-40B4-BE49-F238E27FC236}">
                <a16:creationId xmlns:a16="http://schemas.microsoft.com/office/drawing/2014/main" id="{0A8EF54A-14DB-4FA4-BE82-B525722EA1F3}"/>
              </a:ext>
            </a:extLst>
          </p:cNvPr>
          <p:cNvSpPr/>
          <p:nvPr/>
        </p:nvSpPr>
        <p:spPr>
          <a:xfrm>
            <a:off x="7400688" y="4931534"/>
            <a:ext cx="1154705" cy="1147238"/>
          </a:xfrm>
          <a:prstGeom prst="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108" b="1" dirty="0">
              <a:solidFill>
                <a:srgbClr val="44546A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pic>
        <p:nvPicPr>
          <p:cNvPr id="29" name="図 28">
            <a:extLst>
              <a:ext uri="{FF2B5EF4-FFF2-40B4-BE49-F238E27FC236}">
                <a16:creationId xmlns:a16="http://schemas.microsoft.com/office/drawing/2014/main" id="{011EC7AC-B98E-49C2-AA00-842347098FE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1843" y="5548722"/>
            <a:ext cx="455038" cy="450338"/>
          </a:xfrm>
          <a:prstGeom prst="rect">
            <a:avLst/>
          </a:prstGeom>
        </p:spPr>
      </p:pic>
      <p:pic>
        <p:nvPicPr>
          <p:cNvPr id="30" name="図 29">
            <a:extLst>
              <a:ext uri="{FF2B5EF4-FFF2-40B4-BE49-F238E27FC236}">
                <a16:creationId xmlns:a16="http://schemas.microsoft.com/office/drawing/2014/main" id="{8A2A4F98-D031-4A8C-A95D-45146D84C2E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2962" y="5008990"/>
            <a:ext cx="455038" cy="450338"/>
          </a:xfrm>
          <a:prstGeom prst="rect">
            <a:avLst/>
          </a:prstGeom>
        </p:spPr>
      </p:pic>
      <p:pic>
        <p:nvPicPr>
          <p:cNvPr id="31" name="図 30">
            <a:extLst>
              <a:ext uri="{FF2B5EF4-FFF2-40B4-BE49-F238E27FC236}">
                <a16:creationId xmlns:a16="http://schemas.microsoft.com/office/drawing/2014/main" id="{A9AEE0CE-1488-41B8-B4F8-C20E28DEF3B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6315" y="5013439"/>
            <a:ext cx="455038" cy="450338"/>
          </a:xfrm>
          <a:prstGeom prst="rect">
            <a:avLst/>
          </a:prstGeom>
        </p:spPr>
      </p:pic>
      <p:pic>
        <p:nvPicPr>
          <p:cNvPr id="32" name="図 31">
            <a:extLst>
              <a:ext uri="{FF2B5EF4-FFF2-40B4-BE49-F238E27FC236}">
                <a16:creationId xmlns:a16="http://schemas.microsoft.com/office/drawing/2014/main" id="{F7B774B3-E665-43EF-9B9B-6A09A9CFB15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6042" y="5536971"/>
            <a:ext cx="455038" cy="462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4210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450"/>
    </mc:Choice>
    <mc:Fallback xmlns="">
      <p:transition spd="slow" advTm="645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04F97938-2F08-41C5-9060-72C0572547B1}"/>
              </a:ext>
            </a:extLst>
          </p:cNvPr>
          <p:cNvSpPr txBox="1"/>
          <p:nvPr/>
        </p:nvSpPr>
        <p:spPr>
          <a:xfrm>
            <a:off x="191834" y="322923"/>
            <a:ext cx="52709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○○市が抱える課題（解決したいこと）</a:t>
            </a: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4E1D53A4-8CD3-4284-9089-1BA4BA9D3CF8}"/>
              </a:ext>
            </a:extLst>
          </p:cNvPr>
          <p:cNvSpPr/>
          <p:nvPr/>
        </p:nvSpPr>
        <p:spPr>
          <a:xfrm>
            <a:off x="494281" y="1294055"/>
            <a:ext cx="8155437" cy="50772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50000"/>
              </a:lnSpc>
            </a:pPr>
            <a:r>
              <a:rPr kumimoji="1" lang="ja-JP" altLang="en-US" sz="160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〇〇〇〇</a:t>
            </a:r>
            <a:endParaRPr kumimoji="1" lang="en-US" altLang="ja-JP" sz="1600" dirty="0">
              <a:solidFill>
                <a:schemeClr val="tx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0685A9C9-1C7C-412E-8B56-AD64AE5252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595AE-C278-4001-8005-9EA49F09FB4C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7406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450"/>
    </mc:Choice>
    <mc:Fallback xmlns="">
      <p:transition spd="slow" advTm="645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0570BCAC-1E96-4937-83C8-5A8ECD046458}"/>
              </a:ext>
            </a:extLst>
          </p:cNvPr>
          <p:cNvSpPr/>
          <p:nvPr/>
        </p:nvSpPr>
        <p:spPr>
          <a:xfrm>
            <a:off x="312205" y="1219201"/>
            <a:ext cx="8557539" cy="53106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50000"/>
              </a:lnSpc>
            </a:pPr>
            <a:endParaRPr kumimoji="1" lang="en-US" altLang="ja-JP" sz="1600" dirty="0">
              <a:solidFill>
                <a:schemeClr val="tx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04F97938-2F08-41C5-9060-72C0572547B1}"/>
              </a:ext>
            </a:extLst>
          </p:cNvPr>
          <p:cNvSpPr txBox="1"/>
          <p:nvPr/>
        </p:nvSpPr>
        <p:spPr>
          <a:xfrm>
            <a:off x="191834" y="328109"/>
            <a:ext cx="23391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実施施策の詳細</a:t>
            </a:r>
          </a:p>
        </p:txBody>
      </p:sp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D6568C3B-6891-4A56-807E-66FD2D704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595AE-C278-4001-8005-9EA49F09FB4C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9996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450"/>
    </mc:Choice>
    <mc:Fallback xmlns="">
      <p:transition spd="slow" advTm="645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04F97938-2F08-41C5-9060-72C0572547B1}"/>
              </a:ext>
            </a:extLst>
          </p:cNvPr>
          <p:cNvSpPr txBox="1"/>
          <p:nvPr/>
        </p:nvSpPr>
        <p:spPr>
          <a:xfrm>
            <a:off x="191834" y="328109"/>
            <a:ext cx="31598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結果　（基本審査項目）</a:t>
            </a:r>
          </a:p>
        </p:txBody>
      </p:sp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3AEE3358-79DD-40A4-9A06-E2D4EBFD6A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595AE-C278-4001-8005-9EA49F09FB4C}" type="slidenum">
              <a:rPr kumimoji="1" lang="ja-JP" altLang="en-US" smtClean="0"/>
              <a:t>5</a:t>
            </a:fld>
            <a:endParaRPr kumimoji="1" lang="ja-JP" altLang="en-US"/>
          </a:p>
        </p:txBody>
      </p:sp>
      <p:graphicFrame>
        <p:nvGraphicFramePr>
          <p:cNvPr id="5" name="表 61">
            <a:extLst>
              <a:ext uri="{FF2B5EF4-FFF2-40B4-BE49-F238E27FC236}">
                <a16:creationId xmlns:a16="http://schemas.microsoft.com/office/drawing/2014/main" id="{467F9117-FB13-441D-9827-48A201DCA47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9025631"/>
              </p:ext>
            </p:extLst>
          </p:nvPr>
        </p:nvGraphicFramePr>
        <p:xfrm>
          <a:off x="188811" y="1101793"/>
          <a:ext cx="8802790" cy="56265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93139">
                  <a:extLst>
                    <a:ext uri="{9D8B030D-6E8A-4147-A177-3AD203B41FA5}">
                      <a16:colId xmlns:a16="http://schemas.microsoft.com/office/drawing/2014/main" val="1790650037"/>
                    </a:ext>
                  </a:extLst>
                </a:gridCol>
                <a:gridCol w="2888253">
                  <a:extLst>
                    <a:ext uri="{9D8B030D-6E8A-4147-A177-3AD203B41FA5}">
                      <a16:colId xmlns:a16="http://schemas.microsoft.com/office/drawing/2014/main" val="3998875175"/>
                    </a:ext>
                  </a:extLst>
                </a:gridCol>
                <a:gridCol w="762417">
                  <a:extLst>
                    <a:ext uri="{9D8B030D-6E8A-4147-A177-3AD203B41FA5}">
                      <a16:colId xmlns:a16="http://schemas.microsoft.com/office/drawing/2014/main" val="2412030223"/>
                    </a:ext>
                  </a:extLst>
                </a:gridCol>
                <a:gridCol w="3358981">
                  <a:extLst>
                    <a:ext uri="{9D8B030D-6E8A-4147-A177-3AD203B41FA5}">
                      <a16:colId xmlns:a16="http://schemas.microsoft.com/office/drawing/2014/main" val="219610634"/>
                    </a:ext>
                  </a:extLst>
                </a:gridCol>
              </a:tblGrid>
              <a:tr h="565618">
                <a:tc gridSpan="2"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>
                          <a:solidFill>
                            <a:schemeClr val="bg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審査基準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1200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>
                          <a:solidFill>
                            <a:schemeClr val="bg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評定</a:t>
                      </a:r>
                      <a:endParaRPr kumimoji="1" lang="en-US" altLang="ja-JP" sz="1200" dirty="0">
                        <a:solidFill>
                          <a:schemeClr val="bg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pPr algn="ctr"/>
                      <a:r>
                        <a:rPr kumimoji="1" lang="ja-JP" altLang="en-US" sz="900" dirty="0">
                          <a:solidFill>
                            <a:schemeClr val="bg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（〇 </a:t>
                      </a:r>
                      <a:r>
                        <a:rPr kumimoji="1" lang="en-US" altLang="ja-JP" sz="900" dirty="0">
                          <a:solidFill>
                            <a:schemeClr val="bg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or ×</a:t>
                      </a:r>
                      <a:r>
                        <a:rPr kumimoji="1" lang="ja-JP" altLang="en-US" sz="900" dirty="0">
                          <a:solidFill>
                            <a:schemeClr val="bg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）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>
                          <a:solidFill>
                            <a:schemeClr val="bg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評定概要</a:t>
                      </a:r>
                      <a:endParaRPr kumimoji="1" lang="en-US" altLang="ja-JP" sz="1200" dirty="0">
                        <a:solidFill>
                          <a:schemeClr val="bg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pPr algn="ctr"/>
                      <a:r>
                        <a:rPr kumimoji="1" lang="ja-JP" altLang="en-US" sz="1200" dirty="0">
                          <a:solidFill>
                            <a:schemeClr val="bg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（評定〇の場合は詳細を記載）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5777610"/>
                  </a:ext>
                </a:extLst>
              </a:tr>
              <a:tr h="317960">
                <a:tc gridSpan="2">
                  <a:txBody>
                    <a:bodyPr/>
                    <a:lstStyle/>
                    <a:p>
                      <a:r>
                        <a:rPr kumimoji="1" lang="ja-JP" altLang="en-US" sz="1200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①　チーム目標の達成　</a:t>
                      </a:r>
                      <a:endParaRPr kumimoji="1" lang="ja-JP" altLang="en-US" sz="1200" b="1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sz="1200" b="1" dirty="0">
                        <a:solidFill>
                          <a:srgbClr val="C00000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〇</a:t>
                      </a:r>
                      <a:endParaRPr kumimoji="1" lang="en-US" altLang="ja-JP" sz="1200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〇〇の達成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2473447"/>
                  </a:ext>
                </a:extLst>
              </a:tr>
              <a:tr h="31796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②　自治体や地域団体からの感謝状・表彰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sz="12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×</a:t>
                      </a:r>
                      <a:endParaRPr kumimoji="1" lang="ja-JP" altLang="en-US" sz="1200" b="0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1200" b="0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1144904"/>
                  </a:ext>
                </a:extLst>
              </a:tr>
              <a:tr h="317960"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③　地元紙・地元メディアへの掲載</a:t>
                      </a:r>
                      <a:endParaRPr kumimoji="1" lang="en-US" altLang="ja-JP" sz="1200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rPr kumimoji="1" lang="ja-JP" altLang="en-US" sz="1200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全国紙、全国ネットのテレビ局への露出</a:t>
                      </a:r>
                      <a:endParaRPr kumimoji="1" lang="en-US" altLang="ja-JP" sz="1200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〇</a:t>
                      </a:r>
                      <a:endParaRPr kumimoji="1" lang="en-US" altLang="ja-JP" sz="1200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〇</a:t>
                      </a:r>
                      <a:r>
                        <a:rPr kumimoji="1" lang="en-US" altLang="ja-JP" sz="1200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/</a:t>
                      </a:r>
                      <a:r>
                        <a:rPr kumimoji="1" lang="ja-JP" altLang="en-US" sz="1200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〇付　△△新聞に掲載</a:t>
                      </a:r>
                      <a:endParaRPr kumimoji="1" lang="en-US" altLang="ja-JP" sz="1200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2444626"/>
                  </a:ext>
                </a:extLst>
              </a:tr>
              <a:tr h="435091">
                <a:tc vMerge="1">
                  <a:txBody>
                    <a:bodyPr/>
                    <a:lstStyle/>
                    <a:p>
                      <a:pPr marL="228600" lvl="0" indent="-228600">
                        <a:buAutoNum type="alphaLcPeriod"/>
                      </a:pPr>
                      <a:endParaRPr kumimoji="1" lang="ja-JP" altLang="en-US" sz="1200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地元紙、地元テレビ局、ラジオ番組への露出</a:t>
                      </a:r>
                      <a:endParaRPr kumimoji="1" lang="en-US" altLang="ja-JP" sz="1200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×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kumimoji="1" lang="en-US" altLang="ja-JP" sz="1200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8116019"/>
                  </a:ext>
                </a:extLst>
              </a:tr>
              <a:tr h="317960">
                <a:tc vMerge="1">
                  <a:txBody>
                    <a:bodyPr/>
                    <a:lstStyle/>
                    <a:p>
                      <a:pPr marL="228600" lvl="0" indent="-228600">
                        <a:buAutoNum type="alphaLcPeriod"/>
                      </a:pPr>
                      <a:endParaRPr kumimoji="1" lang="ja-JP" altLang="en-US" sz="1200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200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WEB</a:t>
                      </a:r>
                      <a:r>
                        <a:rPr kumimoji="1" lang="ja-JP" altLang="en-US" sz="1200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、地元情報誌への露出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×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kumimoji="1" lang="en-US" altLang="ja-JP" sz="1200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5048600"/>
                  </a:ext>
                </a:extLst>
              </a:tr>
              <a:tr h="317960">
                <a:tc rowSpan="7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④　売上・利益貢献</a:t>
                      </a:r>
                      <a:endParaRPr kumimoji="1" lang="en-US" altLang="ja-JP" sz="1200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rPr kumimoji="1" lang="ja-JP" altLang="en-US" sz="1200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建築耳より～成約獲得の有無</a:t>
                      </a:r>
                      <a:endParaRPr kumimoji="1" lang="en-US" altLang="ja-JP" sz="1200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〇</a:t>
                      </a:r>
                      <a:endParaRPr kumimoji="1" lang="en-US" altLang="ja-JP" sz="1200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〇件獲得、〇</a:t>
                      </a:r>
                      <a:r>
                        <a:rPr kumimoji="1" lang="en-US" altLang="ja-JP" sz="1200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/</a:t>
                      </a:r>
                      <a:r>
                        <a:rPr kumimoji="1" lang="ja-JP" altLang="en-US" sz="1200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〇耳より発信</a:t>
                      </a:r>
                      <a:endParaRPr kumimoji="1" lang="en-US" altLang="ja-JP" sz="1200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8842323"/>
                  </a:ext>
                </a:extLst>
              </a:tr>
              <a:tr h="317960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1200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入居者耳より～成約獲得の有無</a:t>
                      </a:r>
                      <a:endParaRPr kumimoji="1" lang="en-US" altLang="ja-JP" sz="1200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×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kumimoji="1" lang="en-US" altLang="ja-JP" sz="1200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84655452"/>
                  </a:ext>
                </a:extLst>
              </a:tr>
              <a:tr h="317960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1200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売買・買取耳より～成約獲得の有無</a:t>
                      </a:r>
                      <a:endParaRPr kumimoji="1" lang="en-US" altLang="ja-JP" sz="1200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×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kumimoji="1" lang="en-US" altLang="ja-JP" sz="1200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03969776"/>
                  </a:ext>
                </a:extLst>
              </a:tr>
              <a:tr h="435091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1200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一括賃貸借契約耳より～成約獲得の有無</a:t>
                      </a:r>
                      <a:endParaRPr kumimoji="1" lang="en-US" altLang="ja-JP" sz="1200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×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kumimoji="1" lang="en-US" altLang="ja-JP" sz="1200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1600492"/>
                  </a:ext>
                </a:extLst>
              </a:tr>
              <a:tr h="317960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1200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人材耳より～採用獲得の有無</a:t>
                      </a:r>
                      <a:endParaRPr kumimoji="1" lang="en-US" altLang="ja-JP" sz="1200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×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kumimoji="1" lang="en-US" altLang="ja-JP" sz="1200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07991858"/>
                  </a:ext>
                </a:extLst>
              </a:tr>
              <a:tr h="317960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1200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協力会耳より～制約獲得の有無</a:t>
                      </a:r>
                      <a:endParaRPr kumimoji="1" lang="en-US" altLang="ja-JP" sz="1200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×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kumimoji="1" lang="en-US" altLang="ja-JP" sz="1200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78742293"/>
                  </a:ext>
                </a:extLst>
              </a:tr>
              <a:tr h="529932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1200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各グループ会社の利用者獲得・売上貢献の有無</a:t>
                      </a:r>
                      <a:endParaRPr kumimoji="1" lang="en-US" altLang="ja-JP" sz="1200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×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kumimoji="1" lang="en-US" altLang="ja-JP" sz="1200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73040515"/>
                  </a:ext>
                </a:extLst>
              </a:tr>
              <a:tr h="31796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⑤　施策１回実施あたりの使用予算</a:t>
                      </a:r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5</a:t>
                      </a:r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０</a:t>
                      </a:r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,000</a:t>
                      </a:r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円以下</a:t>
                      </a:r>
                      <a:endParaRPr kumimoji="1" lang="en-US" altLang="ja-JP" sz="1200" b="0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lvl="0" indent="0">
                        <a:buNone/>
                      </a:pPr>
                      <a:endParaRPr kumimoji="1" lang="en-US" altLang="ja-JP" sz="1200" b="0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〇</a:t>
                      </a:r>
                      <a:endParaRPr kumimoji="1" lang="en-US" altLang="ja-JP" sz="1200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￥００，０００</a:t>
                      </a:r>
                      <a:r>
                        <a:rPr kumimoji="1" lang="en-US" altLang="ja-JP" sz="1200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/</a:t>
                      </a:r>
                      <a:r>
                        <a:rPr kumimoji="1" lang="ja-JP" altLang="en-US" sz="1200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回</a:t>
                      </a:r>
                      <a:endParaRPr kumimoji="1" lang="en-US" altLang="ja-JP" sz="1200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85062227"/>
                  </a:ext>
                </a:extLst>
              </a:tr>
              <a:tr h="43703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⑥</a:t>
                      </a:r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  マテリアリティ貢献の有無</a:t>
                      </a:r>
                      <a:endParaRPr kumimoji="1" lang="en-US" altLang="ja-JP" sz="1200" b="0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lvl="0" indent="0">
                        <a:buNone/>
                      </a:pPr>
                      <a:endParaRPr kumimoji="1" lang="en-US" altLang="ja-JP" sz="1200" b="0" dirty="0">
                        <a:solidFill>
                          <a:schemeClr val="accent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〇</a:t>
                      </a:r>
                      <a:endParaRPr kumimoji="1" lang="en-US" altLang="ja-JP" sz="1200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２－３</a:t>
                      </a:r>
                      <a:r>
                        <a:rPr kumimoji="1" lang="en-US" altLang="ja-JP" sz="1200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.</a:t>
                      </a:r>
                      <a:r>
                        <a:rPr kumimoji="1" lang="ja-JP" altLang="en-US" sz="1200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すべての人への住まいと仕事の提供</a:t>
                      </a:r>
                      <a:endParaRPr kumimoji="1" lang="en-US" altLang="ja-JP" sz="1200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530249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60176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450"/>
    </mc:Choice>
    <mc:Fallback xmlns="">
      <p:transition spd="slow" advTm="645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0570BCAC-1E96-4937-83C8-5A8ECD046458}"/>
              </a:ext>
            </a:extLst>
          </p:cNvPr>
          <p:cNvSpPr/>
          <p:nvPr/>
        </p:nvSpPr>
        <p:spPr>
          <a:xfrm>
            <a:off x="293230" y="1097278"/>
            <a:ext cx="8557539" cy="4730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50000"/>
              </a:lnSpc>
            </a:pPr>
            <a:r>
              <a:rPr kumimoji="1" lang="en-US" altLang="ja-JP" sz="140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※</a:t>
            </a:r>
            <a:r>
              <a:rPr kumimoji="1" lang="ja-JP" altLang="en-US" sz="140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前ページ（基本審査項目）以外の</a:t>
            </a:r>
            <a:r>
              <a:rPr kumimoji="1" lang="ja-JP" altLang="en-US" sz="1400" b="1" u="sng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当社グループの課題・目標に貢献した成果</a:t>
            </a:r>
            <a:r>
              <a:rPr kumimoji="1" lang="ja-JP" altLang="en-US" sz="140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があれば、記載してください</a:t>
            </a:r>
            <a:endParaRPr kumimoji="1" lang="en-US" altLang="ja-JP" sz="1400" dirty="0">
              <a:solidFill>
                <a:schemeClr val="tx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en-US" altLang="ja-JP" sz="140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※</a:t>
            </a:r>
            <a:r>
              <a:rPr kumimoji="1" lang="ja-JP" altLang="en-US" sz="1400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成果は定量のみ</a:t>
            </a:r>
            <a:r>
              <a:rPr kumimoji="1" lang="ja-JP" altLang="en-US" sz="140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とし、できる限り具体的に記載してください</a:t>
            </a:r>
            <a:endParaRPr kumimoji="1" lang="en-US" altLang="ja-JP" sz="1400" dirty="0">
              <a:solidFill>
                <a:schemeClr val="tx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04F97938-2F08-41C5-9060-72C0572547B1}"/>
              </a:ext>
            </a:extLst>
          </p:cNvPr>
          <p:cNvSpPr txBox="1"/>
          <p:nvPr/>
        </p:nvSpPr>
        <p:spPr>
          <a:xfrm>
            <a:off x="191834" y="328109"/>
            <a:ext cx="22236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結果　（その他）</a:t>
            </a:r>
          </a:p>
        </p:txBody>
      </p:sp>
      <p:graphicFrame>
        <p:nvGraphicFramePr>
          <p:cNvPr id="9" name="表 8">
            <a:extLst>
              <a:ext uri="{FF2B5EF4-FFF2-40B4-BE49-F238E27FC236}">
                <a16:creationId xmlns:a16="http://schemas.microsoft.com/office/drawing/2014/main" id="{A273B45A-5446-4C0E-8BEA-1F621A569D4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198334"/>
              </p:ext>
            </p:extLst>
          </p:nvPr>
        </p:nvGraphicFramePr>
        <p:xfrm>
          <a:off x="355600" y="1895222"/>
          <a:ext cx="8318499" cy="4800218"/>
        </p:xfrm>
        <a:graphic>
          <a:graphicData uri="http://schemas.openxmlformats.org/drawingml/2006/table">
            <a:tbl>
              <a:tblPr/>
              <a:tblGrid>
                <a:gridCol w="2882900">
                  <a:extLst>
                    <a:ext uri="{9D8B030D-6E8A-4147-A177-3AD203B41FA5}">
                      <a16:colId xmlns:a16="http://schemas.microsoft.com/office/drawing/2014/main" val="2450733276"/>
                    </a:ext>
                  </a:extLst>
                </a:gridCol>
                <a:gridCol w="5435599">
                  <a:extLst>
                    <a:ext uri="{9D8B030D-6E8A-4147-A177-3AD203B41FA5}">
                      <a16:colId xmlns:a16="http://schemas.microsoft.com/office/drawing/2014/main" val="1053273620"/>
                    </a:ext>
                  </a:extLst>
                </a:gridCol>
              </a:tblGrid>
              <a:tr h="387872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当社グループの課題・目標</a:t>
                      </a:r>
                    </a:p>
                  </a:txBody>
                  <a:tcPr marL="7632" marR="7632" marT="76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施策を通じた成果（</a:t>
                      </a:r>
                      <a:r>
                        <a:rPr lang="en-US" altLang="ja-JP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※</a:t>
                      </a:r>
                      <a:r>
                        <a:rPr lang="ja-JP" altLang="en-US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定量のみ）</a:t>
                      </a:r>
                    </a:p>
                  </a:txBody>
                  <a:tcPr marL="7632" marR="7632" marT="76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2963028"/>
                  </a:ext>
                </a:extLst>
              </a:tr>
              <a:tr h="2164218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〇〇〇〇</a:t>
                      </a:r>
                    </a:p>
                  </a:txBody>
                  <a:tcPr marL="7632" marR="7632" marT="76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〇〇〇〇</a:t>
                      </a:r>
                    </a:p>
                  </a:txBody>
                  <a:tcPr marL="7632" marR="7632" marT="76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49166273"/>
                  </a:ext>
                </a:extLst>
              </a:tr>
              <a:tr h="1124064"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marL="7632" marR="7632" marT="76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　</a:t>
                      </a:r>
                    </a:p>
                  </a:txBody>
                  <a:tcPr marL="7632" marR="7632" marT="76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65366776"/>
                  </a:ext>
                </a:extLst>
              </a:tr>
              <a:tr h="1124064"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marL="7632" marR="7632" marT="76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marL="7632" marR="7632" marT="76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68407058"/>
                  </a:ext>
                </a:extLst>
              </a:tr>
            </a:tbl>
          </a:graphicData>
        </a:graphic>
      </p:graphicFrame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F8C92205-3A1C-4FD7-9DA7-3A78A240D1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595AE-C278-4001-8005-9EA49F09FB4C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80927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450"/>
    </mc:Choice>
    <mc:Fallback xmlns="">
      <p:transition spd="slow" advTm="645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04F97938-2F08-41C5-9060-72C0572547B1}"/>
              </a:ext>
            </a:extLst>
          </p:cNvPr>
          <p:cNvSpPr txBox="1"/>
          <p:nvPr/>
        </p:nvSpPr>
        <p:spPr>
          <a:xfrm>
            <a:off x="191833" y="329402"/>
            <a:ext cx="29418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創出価値と獲得価値</a:t>
            </a:r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7B6518D9-CA5F-4B14-9279-8384B6A046F4}"/>
              </a:ext>
            </a:extLst>
          </p:cNvPr>
          <p:cNvGrpSpPr/>
          <p:nvPr/>
        </p:nvGrpSpPr>
        <p:grpSpPr>
          <a:xfrm>
            <a:off x="319488" y="1549627"/>
            <a:ext cx="4088388" cy="5107338"/>
            <a:chOff x="346111" y="1406769"/>
            <a:chExt cx="4429087" cy="5233181"/>
          </a:xfrm>
        </p:grpSpPr>
        <p:sp>
          <p:nvSpPr>
            <p:cNvPr id="5" name="正方形/長方形 4">
              <a:extLst>
                <a:ext uri="{FF2B5EF4-FFF2-40B4-BE49-F238E27FC236}">
                  <a16:creationId xmlns:a16="http://schemas.microsoft.com/office/drawing/2014/main" id="{0570BCAC-1E96-4937-83C8-5A8ECD046458}"/>
                </a:ext>
              </a:extLst>
            </p:cNvPr>
            <p:cNvSpPr/>
            <p:nvPr/>
          </p:nvSpPr>
          <p:spPr>
            <a:xfrm>
              <a:off x="346111" y="2063851"/>
              <a:ext cx="4429087" cy="4576099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263775" indent="-263775">
                <a:lnSpc>
                  <a:spcPts val="2862"/>
                </a:lnSpc>
                <a:buFont typeface="Arial" panose="020B0604020202020204" pitchFamily="34" charset="0"/>
                <a:buChar char="•"/>
              </a:pPr>
              <a:r>
                <a:rPr kumimoji="1" lang="ja-JP" altLang="en-US" sz="1400" dirty="0">
                  <a:solidFill>
                    <a:schemeClr val="tx1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職場復帰を目指す女性への相談の場を提供</a:t>
              </a:r>
              <a:endParaRPr kumimoji="1" lang="en-US" altLang="ja-JP" sz="140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  <a:p>
              <a:pPr marL="263775" indent="-263775">
                <a:lnSpc>
                  <a:spcPts val="2862"/>
                </a:lnSpc>
                <a:buFont typeface="Arial" panose="020B0604020202020204" pitchFamily="34" charset="0"/>
                <a:buChar char="•"/>
              </a:pPr>
              <a:r>
                <a:rPr kumimoji="1" lang="ja-JP" altLang="en-US" sz="1400" dirty="0">
                  <a:solidFill>
                    <a:schemeClr val="tx1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・・・</a:t>
              </a:r>
              <a:endParaRPr kumimoji="1" lang="en-US" altLang="ja-JP" sz="140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  <a:p>
              <a:pPr marL="263775" indent="-263775">
                <a:lnSpc>
                  <a:spcPts val="2862"/>
                </a:lnSpc>
                <a:buFont typeface="Arial" panose="020B0604020202020204" pitchFamily="34" charset="0"/>
                <a:buChar char="•"/>
              </a:pPr>
              <a:r>
                <a:rPr kumimoji="1" lang="ja-JP" altLang="en-US" sz="1400" dirty="0">
                  <a:solidFill>
                    <a:schemeClr val="tx1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・・・</a:t>
              </a:r>
            </a:p>
            <a:p>
              <a:pPr marL="263775" indent="-263775">
                <a:lnSpc>
                  <a:spcPts val="2862"/>
                </a:lnSpc>
                <a:buFont typeface="Arial" panose="020B0604020202020204" pitchFamily="34" charset="0"/>
                <a:buChar char="•"/>
              </a:pPr>
              <a:endParaRPr kumimoji="1" lang="ja-JP" altLang="en-US" sz="140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  <p:sp>
          <p:nvSpPr>
            <p:cNvPr id="8" name="正方形/長方形 7">
              <a:extLst>
                <a:ext uri="{FF2B5EF4-FFF2-40B4-BE49-F238E27FC236}">
                  <a16:creationId xmlns:a16="http://schemas.microsoft.com/office/drawing/2014/main" id="{B16E0B90-BFC4-4859-99E4-063D4B0A7ED8}"/>
                </a:ext>
              </a:extLst>
            </p:cNvPr>
            <p:cNvSpPr/>
            <p:nvPr/>
          </p:nvSpPr>
          <p:spPr>
            <a:xfrm>
              <a:off x="346111" y="1406769"/>
              <a:ext cx="4429087" cy="659429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>
                <a:lnSpc>
                  <a:spcPts val="2123"/>
                </a:lnSpc>
              </a:pPr>
              <a:r>
                <a:rPr kumimoji="1" lang="ja-JP" altLang="en-US" sz="1600" b="1" dirty="0">
                  <a:solidFill>
                    <a:schemeClr val="tx1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創出価値</a:t>
              </a:r>
              <a:endParaRPr kumimoji="1" lang="en-US" altLang="ja-JP" sz="1600" b="1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  <a:p>
              <a:pPr algn="ctr">
                <a:lnSpc>
                  <a:spcPts val="2123"/>
                </a:lnSpc>
              </a:pPr>
              <a:r>
                <a:rPr kumimoji="1" lang="ja-JP" altLang="en-US" sz="1600" dirty="0">
                  <a:solidFill>
                    <a:schemeClr val="tx1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（地域に提供できた価値／地域のメリット）</a:t>
              </a:r>
            </a:p>
          </p:txBody>
        </p:sp>
      </p:grp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44A3B1A9-095E-48E0-B6EA-3A063978577B}"/>
              </a:ext>
            </a:extLst>
          </p:cNvPr>
          <p:cNvGrpSpPr/>
          <p:nvPr/>
        </p:nvGrpSpPr>
        <p:grpSpPr>
          <a:xfrm>
            <a:off x="4784356" y="1547462"/>
            <a:ext cx="4088388" cy="5107338"/>
            <a:chOff x="5183050" y="1404422"/>
            <a:chExt cx="4429087" cy="5233181"/>
          </a:xfrm>
        </p:grpSpPr>
        <p:sp>
          <p:nvSpPr>
            <p:cNvPr id="11" name="正方形/長方形 10">
              <a:extLst>
                <a:ext uri="{FF2B5EF4-FFF2-40B4-BE49-F238E27FC236}">
                  <a16:creationId xmlns:a16="http://schemas.microsoft.com/office/drawing/2014/main" id="{95EBE2FF-FC0F-4AD4-AD18-4E12DFB50F22}"/>
                </a:ext>
              </a:extLst>
            </p:cNvPr>
            <p:cNvSpPr/>
            <p:nvPr/>
          </p:nvSpPr>
          <p:spPr>
            <a:xfrm>
              <a:off x="5183050" y="2061504"/>
              <a:ext cx="4429087" cy="4576099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285750" indent="-285750">
                <a:lnSpc>
                  <a:spcPts val="2862"/>
                </a:lnSpc>
                <a:buFont typeface="Arial" panose="020B0604020202020204" pitchFamily="34" charset="0"/>
                <a:buChar char="•"/>
              </a:pPr>
              <a:r>
                <a:rPr kumimoji="1" lang="ja-JP" altLang="en-US" sz="1400" dirty="0">
                  <a:solidFill>
                    <a:schemeClr val="tx1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当社の働き方の</a:t>
              </a:r>
              <a:r>
                <a:rPr kumimoji="1" lang="en-US" altLang="ja-JP" sz="1400" dirty="0">
                  <a:solidFill>
                    <a:schemeClr val="tx1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PR</a:t>
              </a:r>
            </a:p>
            <a:p>
              <a:pPr marL="285750" indent="-285750">
                <a:lnSpc>
                  <a:spcPts val="2862"/>
                </a:lnSpc>
                <a:buFont typeface="Arial" panose="020B0604020202020204" pitchFamily="34" charset="0"/>
                <a:buChar char="•"/>
              </a:pPr>
              <a:r>
                <a:rPr kumimoji="1" lang="ja-JP" altLang="en-US" sz="1400" dirty="0">
                  <a:solidFill>
                    <a:schemeClr val="tx1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・・・</a:t>
              </a:r>
              <a:endParaRPr kumimoji="1" lang="en-US" altLang="ja-JP" sz="140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  <a:p>
              <a:pPr>
                <a:lnSpc>
                  <a:spcPts val="2862"/>
                </a:lnSpc>
              </a:pPr>
              <a:endParaRPr kumimoji="1" lang="ja-JP" altLang="en-US" sz="140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  <p:sp>
          <p:nvSpPr>
            <p:cNvPr id="12" name="正方形/長方形 11">
              <a:extLst>
                <a:ext uri="{FF2B5EF4-FFF2-40B4-BE49-F238E27FC236}">
                  <a16:creationId xmlns:a16="http://schemas.microsoft.com/office/drawing/2014/main" id="{B59C1C55-3982-4D15-99BF-302DEB4C7C4E}"/>
                </a:ext>
              </a:extLst>
            </p:cNvPr>
            <p:cNvSpPr/>
            <p:nvPr/>
          </p:nvSpPr>
          <p:spPr>
            <a:xfrm>
              <a:off x="5183050" y="1404422"/>
              <a:ext cx="4429087" cy="659429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>
                <a:lnSpc>
                  <a:spcPts val="2123"/>
                </a:lnSpc>
              </a:pPr>
              <a:r>
                <a:rPr kumimoji="1" lang="ja-JP" altLang="en-US" sz="1600" b="1" dirty="0">
                  <a:solidFill>
                    <a:schemeClr val="tx1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獲得価値</a:t>
              </a:r>
              <a:endParaRPr kumimoji="1" lang="en-US" altLang="ja-JP" sz="1600" b="1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  <a:p>
              <a:pPr algn="ctr">
                <a:lnSpc>
                  <a:spcPts val="2123"/>
                </a:lnSpc>
              </a:pPr>
              <a:r>
                <a:rPr kumimoji="1" lang="ja-JP" altLang="en-US" sz="1600" dirty="0">
                  <a:solidFill>
                    <a:schemeClr val="tx1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（当社が獲得できた価値／当社のメリット）</a:t>
              </a:r>
            </a:p>
          </p:txBody>
        </p:sp>
      </p:grp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FE8A9939-D7F6-4A2A-B615-EE976DB88709}"/>
              </a:ext>
            </a:extLst>
          </p:cNvPr>
          <p:cNvSpPr/>
          <p:nvPr/>
        </p:nvSpPr>
        <p:spPr>
          <a:xfrm>
            <a:off x="218209" y="1083411"/>
            <a:ext cx="8557539" cy="47302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50000"/>
              </a:lnSpc>
            </a:pPr>
            <a:r>
              <a:rPr kumimoji="1" lang="ja-JP" altLang="en-US" sz="140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施策を通じて獲得できた価値を記載してください。</a:t>
            </a:r>
            <a:endParaRPr kumimoji="1" lang="en-US" altLang="ja-JP" sz="1400" dirty="0">
              <a:solidFill>
                <a:schemeClr val="tx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57DCA0A9-138C-428F-8469-467CFEEE0B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595AE-C278-4001-8005-9EA49F09FB4C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27266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450"/>
    </mc:Choice>
    <mc:Fallback xmlns="">
      <p:transition spd="slow" advTm="645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04F97938-2F08-41C5-9060-72C0572547B1}"/>
              </a:ext>
            </a:extLst>
          </p:cNvPr>
          <p:cNvSpPr txBox="1"/>
          <p:nvPr/>
        </p:nvSpPr>
        <p:spPr>
          <a:xfrm>
            <a:off x="191833" y="329402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自由記述</a:t>
            </a:r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53161152-0458-4496-A8BA-35F541EA867F}"/>
              </a:ext>
            </a:extLst>
          </p:cNvPr>
          <p:cNvSpPr/>
          <p:nvPr/>
        </p:nvSpPr>
        <p:spPr>
          <a:xfrm>
            <a:off x="494281" y="1215678"/>
            <a:ext cx="8155437" cy="50772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50000"/>
              </a:lnSpc>
            </a:pPr>
            <a:r>
              <a:rPr kumimoji="1" lang="ja-JP" altLang="en-US" sz="160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〇〇〇〇</a:t>
            </a:r>
            <a:endParaRPr kumimoji="1" lang="en-US" altLang="ja-JP" sz="1600" dirty="0">
              <a:solidFill>
                <a:schemeClr val="tx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238187D2-C08E-4B6A-A419-8229D1BB96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595AE-C278-4001-8005-9EA49F09FB4C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89126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450"/>
    </mc:Choice>
    <mc:Fallback xmlns="">
      <p:transition spd="slow" advTm="645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5A5B71D3-890F-4884-BF4F-6DFA2E8640E4}"/>
              </a:ext>
            </a:extLst>
          </p:cNvPr>
          <p:cNvSpPr txBox="1"/>
          <p:nvPr/>
        </p:nvSpPr>
        <p:spPr>
          <a:xfrm>
            <a:off x="191833" y="316702"/>
            <a:ext cx="17235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今後の課題</a:t>
            </a: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4BE2440F-E880-4A17-9DBD-486591C55758}"/>
              </a:ext>
            </a:extLst>
          </p:cNvPr>
          <p:cNvSpPr/>
          <p:nvPr/>
        </p:nvSpPr>
        <p:spPr>
          <a:xfrm>
            <a:off x="419259" y="1849424"/>
            <a:ext cx="8155437" cy="4799570"/>
          </a:xfrm>
          <a:prstGeom prst="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kumimoji="1" lang="ja-JP" altLang="en-US" sz="160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・・・・</a:t>
            </a:r>
            <a:endParaRPr kumimoji="1" lang="en-US" altLang="ja-JP" sz="1600" dirty="0">
              <a:solidFill>
                <a:schemeClr val="tx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FCAFE8AE-CF71-4BC7-9FEE-98908C7EECF9}"/>
              </a:ext>
            </a:extLst>
          </p:cNvPr>
          <p:cNvSpPr/>
          <p:nvPr/>
        </p:nvSpPr>
        <p:spPr>
          <a:xfrm>
            <a:off x="218209" y="1083411"/>
            <a:ext cx="8557539" cy="4730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50000"/>
              </a:lnSpc>
            </a:pPr>
            <a:r>
              <a:rPr kumimoji="1" lang="ja-JP" altLang="en-US" sz="140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今回の施策を振り返り、課題に感じたことや、今後、全社展開を行う場合に想定される課題やリスクがあれば、記載してください。</a:t>
            </a:r>
          </a:p>
        </p:txBody>
      </p:sp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19382A15-07CA-4FE2-AF1A-1C3F0C6CDB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595AE-C278-4001-8005-9EA49F09FB4C}" type="slidenum">
              <a:rPr kumimoji="1" lang="ja-JP" altLang="en-US" smtClean="0"/>
              <a:t>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4126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450"/>
    </mc:Choice>
    <mc:Fallback xmlns="">
      <p:transition spd="slow" advTm="6450"/>
    </mc:Fallback>
  </mc:AlternateContent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1438</TotalTime>
  <Words>707</Words>
  <Application>Microsoft Office PowerPoint</Application>
  <PresentationFormat>画面に合わせる (4:3)</PresentationFormat>
  <Paragraphs>120</Paragraphs>
  <Slides>9</Slides>
  <Notes>9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9</vt:i4>
      </vt:variant>
    </vt:vector>
  </HeadingPairs>
  <TitlesOfParts>
    <vt:vector size="16" baseType="lpstr">
      <vt:lpstr>BIZ UDPゴシック</vt:lpstr>
      <vt:lpstr>游ゴシック</vt:lpstr>
      <vt:lpstr>Abadi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薗部　あゆみ</dc:creator>
  <cp:lastModifiedBy>飯島　春佳</cp:lastModifiedBy>
  <cp:revision>109</cp:revision>
  <cp:lastPrinted>2021-10-21T02:00:28Z</cp:lastPrinted>
  <dcterms:created xsi:type="dcterms:W3CDTF">2021-08-26T05:02:58Z</dcterms:created>
  <dcterms:modified xsi:type="dcterms:W3CDTF">2023-09-12T08:37:03Z</dcterms:modified>
</cp:coreProperties>
</file>