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66" r:id="rId2"/>
    <p:sldId id="296" r:id="rId3"/>
    <p:sldId id="282" r:id="rId4"/>
    <p:sldId id="289" r:id="rId5"/>
    <p:sldId id="292" r:id="rId6"/>
    <p:sldId id="294" r:id="rId7"/>
    <p:sldId id="284" r:id="rId8"/>
    <p:sldId id="295" r:id="rId9"/>
    <p:sldId id="285" r:id="rId10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16" userDrawn="1">
          <p15:clr>
            <a:srgbClr val="A4A3A4"/>
          </p15:clr>
        </p15:guide>
        <p15:guide id="4" pos="5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天野　友貴" initials="天野　友貴" lastIdx="1" clrIdx="0">
    <p:extLst>
      <p:ext uri="{19B8F6BF-5375-455C-9EA6-DF929625EA0E}">
        <p15:presenceInfo xmlns:p15="http://schemas.microsoft.com/office/powerpoint/2012/main" userId="S::AY106494@kentaku.co.jp::2cac27be-511b-4b37-a801-63f123e0b4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6" autoAdjust="0"/>
    <p:restoredTop sz="91334" autoAdjust="0"/>
  </p:normalViewPr>
  <p:slideViewPr>
    <p:cSldViewPr snapToGrid="0" showGuides="1">
      <p:cViewPr varScale="1">
        <p:scale>
          <a:sx n="67" d="100"/>
          <a:sy n="67" d="100"/>
        </p:scale>
        <p:origin x="1530" y="60"/>
      </p:cViewPr>
      <p:guideLst>
        <p:guide orient="horz" pos="2160"/>
        <p:guide pos="2880"/>
        <p:guide pos="116"/>
        <p:guide pos="56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57F6B-4C56-4D42-852A-7F89F6B24461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95DDF-1279-4693-8195-882299120E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059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パワーポイントにて作成／サイズ：標準（４：３）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スライドの枚数は必要に応じて追加してください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18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30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「</a:t>
            </a:r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2.</a:t>
            </a: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企画概要」のスライドに書ききれない場合は、本スライドに記載してください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063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実施施策の詳細、および使用予算を記載してください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イベント等を行った場合には、当日の画像を掲載してください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同じ企画を複数回実施した場合は、</a:t>
            </a:r>
            <a:r>
              <a:rPr kumimoji="1" lang="en-US" altLang="ja-JP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回あたりの使用予算が分かるように記載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34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012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255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277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その他、報告事項があれば、自由に記載してください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9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16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4909EE-EED0-4338-A103-B2EBE4D8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89046EA-4EAB-48AD-9A4D-977C343D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A26D339-04B8-4B93-83E7-95E016C3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4620" y="6356351"/>
            <a:ext cx="2057400" cy="365125"/>
          </a:xfrm>
        </p:spPr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29790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00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36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85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51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76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01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146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19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2159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B4FD1F9-CFD5-4934-B275-9E54525667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072"/>
            <a:ext cx="9144000" cy="2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2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66B1FE-24C8-4337-ACBD-E64244AD1F74}"/>
              </a:ext>
            </a:extLst>
          </p:cNvPr>
          <p:cNvSpPr txBox="1"/>
          <p:nvPr/>
        </p:nvSpPr>
        <p:spPr>
          <a:xfrm>
            <a:off x="3571570" y="2538704"/>
            <a:ext cx="2000869" cy="919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4062" b="1" dirty="0">
                <a:latin typeface="Abadi" panose="020B0604020202020204" pitchFamily="34" charset="0"/>
                <a:ea typeface="BIZ UDPゴシック" panose="020B0400000000000000" pitchFamily="50" charset="-128"/>
              </a:rPr>
              <a:t>タイトル</a:t>
            </a:r>
            <a:endParaRPr kumimoji="1" lang="en-US" altLang="ja-JP" sz="4062" b="1" dirty="0">
              <a:latin typeface="Abadi" panose="020B0604020202020204" pitchFamily="34" charset="0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88B11A-6EBE-49A8-8484-0A179CFEEC53}"/>
              </a:ext>
            </a:extLst>
          </p:cNvPr>
          <p:cNvSpPr txBox="1"/>
          <p:nvPr/>
        </p:nvSpPr>
        <p:spPr>
          <a:xfrm>
            <a:off x="5563880" y="5338828"/>
            <a:ext cx="3207929" cy="1330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○○支店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リーダー：○○○○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管理職　：〇〇〇〇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メンバー：●●●●、△△△△、</a:t>
            </a:r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××××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5593C71-22D5-4B7D-B403-2E91A0C45A85}"/>
              </a:ext>
            </a:extLst>
          </p:cNvPr>
          <p:cNvSpPr txBox="1"/>
          <p:nvPr/>
        </p:nvSpPr>
        <p:spPr>
          <a:xfrm>
            <a:off x="191834" y="328109"/>
            <a:ext cx="40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【SDGs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アワード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実施報告書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55F913B-C287-4EA0-A053-18AFCD9A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0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7"/>
    </mc:Choice>
    <mc:Fallback xmlns="">
      <p:transition spd="slow" advTm="736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企画概要</a:t>
            </a:r>
          </a:p>
        </p:txBody>
      </p:sp>
      <p:sp>
        <p:nvSpPr>
          <p:cNvPr id="7" name="乗算記号 6">
            <a:extLst>
              <a:ext uri="{FF2B5EF4-FFF2-40B4-BE49-F238E27FC236}">
                <a16:creationId xmlns:a16="http://schemas.microsoft.com/office/drawing/2014/main" id="{ECAEFC51-555F-4AB8-B81F-C785CBC70DB6}"/>
              </a:ext>
            </a:extLst>
          </p:cNvPr>
          <p:cNvSpPr/>
          <p:nvPr/>
        </p:nvSpPr>
        <p:spPr>
          <a:xfrm>
            <a:off x="4033010" y="2627854"/>
            <a:ext cx="1099838" cy="1099838"/>
          </a:xfrm>
          <a:prstGeom prst="mathMultiply">
            <a:avLst>
              <a:gd name="adj1" fmla="val 800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0D58A30F-FD2C-44E3-904A-0B8282EB4B75}"/>
              </a:ext>
            </a:extLst>
          </p:cNvPr>
          <p:cNvSpPr/>
          <p:nvPr/>
        </p:nvSpPr>
        <p:spPr>
          <a:xfrm rot="10800000">
            <a:off x="2168898" y="4704932"/>
            <a:ext cx="380165" cy="18640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9" name="二等辺三角形 8">
            <a:extLst>
              <a:ext uri="{FF2B5EF4-FFF2-40B4-BE49-F238E27FC236}">
                <a16:creationId xmlns:a16="http://schemas.microsoft.com/office/drawing/2014/main" id="{B6F335B5-258E-4CAD-9C75-F0778C9BB8AD}"/>
              </a:ext>
            </a:extLst>
          </p:cNvPr>
          <p:cNvSpPr/>
          <p:nvPr/>
        </p:nvSpPr>
        <p:spPr>
          <a:xfrm rot="10800000">
            <a:off x="6655358" y="4704932"/>
            <a:ext cx="380165" cy="18640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57D954E-C0B5-4776-98AB-1AF0AA5FF470}"/>
              </a:ext>
            </a:extLst>
          </p:cNvPr>
          <p:cNvSpPr/>
          <p:nvPr/>
        </p:nvSpPr>
        <p:spPr>
          <a:xfrm>
            <a:off x="356676" y="1213334"/>
            <a:ext cx="3676333" cy="3448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2123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〇〇市の課題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2DB232B-B49E-406D-AF55-3B5397DA91DD}"/>
              </a:ext>
            </a:extLst>
          </p:cNvPr>
          <p:cNvSpPr/>
          <p:nvPr/>
        </p:nvSpPr>
        <p:spPr>
          <a:xfrm>
            <a:off x="5110990" y="1213334"/>
            <a:ext cx="3676333" cy="3448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2123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当社グループの企業活動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4CC92BC-03E7-4230-A47D-D68484D5E332}"/>
              </a:ext>
            </a:extLst>
          </p:cNvPr>
          <p:cNvSpPr/>
          <p:nvPr/>
        </p:nvSpPr>
        <p:spPr>
          <a:xfrm>
            <a:off x="356676" y="1628573"/>
            <a:ext cx="3676334" cy="292038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62"/>
              </a:lnSpc>
            </a:pPr>
            <a:endParaRPr kumimoji="1" lang="en-US" altLang="ja-JP" sz="1846" b="1" dirty="0">
              <a:solidFill>
                <a:schemeClr val="tx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1D24505-6A1A-49FB-A9B6-7BA19E479F83}"/>
              </a:ext>
            </a:extLst>
          </p:cNvPr>
          <p:cNvSpPr/>
          <p:nvPr/>
        </p:nvSpPr>
        <p:spPr>
          <a:xfrm>
            <a:off x="5110990" y="1640845"/>
            <a:ext cx="3676334" cy="292038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62"/>
              </a:lnSpc>
            </a:pPr>
            <a:endParaRPr kumimoji="1" lang="en-US" altLang="ja-JP" sz="1846" b="1" dirty="0">
              <a:solidFill>
                <a:schemeClr val="tx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3F0EE26-5E9F-4163-B470-54C9D89E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659881F-4CC5-4B23-90F6-6634CFA78608}"/>
              </a:ext>
            </a:extLst>
          </p:cNvPr>
          <p:cNvSpPr/>
          <p:nvPr/>
        </p:nvSpPr>
        <p:spPr>
          <a:xfrm>
            <a:off x="1625966" y="4931534"/>
            <a:ext cx="4675649" cy="114723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42"/>
              </a:lnSpc>
            </a:pPr>
            <a:endParaRPr kumimoji="1" lang="ja-JP" altLang="en-US" sz="1846" b="1" dirty="0">
              <a:solidFill>
                <a:srgbClr val="44546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575BEAB-BC83-4180-9825-8331B3FCF74D}"/>
              </a:ext>
            </a:extLst>
          </p:cNvPr>
          <p:cNvSpPr/>
          <p:nvPr/>
        </p:nvSpPr>
        <p:spPr>
          <a:xfrm>
            <a:off x="386467" y="4931534"/>
            <a:ext cx="1154705" cy="11585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60"/>
              </a:lnSpc>
            </a:pPr>
            <a:r>
              <a:rPr kumimoji="1" lang="ja-JP" altLang="en-US" sz="1477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4946224-2B6D-444B-A038-2BF83FCFF2E7}"/>
              </a:ext>
            </a:extLst>
          </p:cNvPr>
          <p:cNvSpPr/>
          <p:nvPr/>
        </p:nvSpPr>
        <p:spPr>
          <a:xfrm>
            <a:off x="1641465" y="6192810"/>
            <a:ext cx="7116069" cy="52866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960"/>
              </a:lnSpc>
            </a:pPr>
            <a:endParaRPr kumimoji="1" lang="ja-JP" altLang="en-US" sz="1477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F448342C-C3A2-4332-B099-438B2E1C95CF}"/>
              </a:ext>
            </a:extLst>
          </p:cNvPr>
          <p:cNvSpPr/>
          <p:nvPr/>
        </p:nvSpPr>
        <p:spPr>
          <a:xfrm>
            <a:off x="386466" y="6192810"/>
            <a:ext cx="1154706" cy="5286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60"/>
              </a:lnSpc>
            </a:pPr>
            <a:r>
              <a:rPr kumimoji="1" lang="ja-JP" altLang="en-US" sz="1477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チーム目標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ACF672F-56CC-4663-8F50-4C4647EB8167}"/>
              </a:ext>
            </a:extLst>
          </p:cNvPr>
          <p:cNvSpPr/>
          <p:nvPr/>
        </p:nvSpPr>
        <p:spPr>
          <a:xfrm>
            <a:off x="6409931" y="4931534"/>
            <a:ext cx="921464" cy="11585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60"/>
              </a:lnSpc>
            </a:pPr>
            <a:r>
              <a:rPr kumimoji="1" lang="ja-JP" altLang="en-US" sz="1292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関連する</a:t>
            </a:r>
            <a:endParaRPr kumimoji="1" lang="en-US" altLang="ja-JP" sz="1292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ts val="1960"/>
              </a:lnSpc>
            </a:pPr>
            <a:r>
              <a:rPr kumimoji="1" lang="en-US" altLang="ja-JP" sz="1292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SDGs</a:t>
            </a:r>
          </a:p>
          <a:p>
            <a:pPr algn="ctr">
              <a:lnSpc>
                <a:spcPts val="1960"/>
              </a:lnSpc>
            </a:pPr>
            <a:r>
              <a:rPr kumimoji="1" lang="ja-JP" altLang="en-US" sz="1292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目標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0A8EF54A-14DB-4FA4-BE82-B525722EA1F3}"/>
              </a:ext>
            </a:extLst>
          </p:cNvPr>
          <p:cNvSpPr/>
          <p:nvPr/>
        </p:nvSpPr>
        <p:spPr>
          <a:xfrm>
            <a:off x="7400688" y="4931534"/>
            <a:ext cx="1154705" cy="114723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8" b="1" dirty="0">
              <a:solidFill>
                <a:srgbClr val="44546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79442A96-D8F1-4957-BB9A-7892131B03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238" y="3532205"/>
            <a:ext cx="436512" cy="4320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898F850F-BB98-4FDB-A3B0-5344CF1A8C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64" y="3533213"/>
            <a:ext cx="427584" cy="4320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3F9D7ED1-2DBC-4CCB-A630-D958621C9C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749" y="3533213"/>
            <a:ext cx="427584" cy="43200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9AED6665-3B7B-441A-8A2E-BC31FAF10C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631" y="4109153"/>
            <a:ext cx="427584" cy="432000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02466167-5994-4FA3-83C7-D164492F5C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282" y="4109153"/>
            <a:ext cx="427584" cy="432000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7FA1B503-EACF-4F0C-B20C-B890C030BF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367" y="4109153"/>
            <a:ext cx="427584" cy="43200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FC8848E2-2722-4C61-8601-10F810589D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129" y="4669073"/>
            <a:ext cx="427584" cy="432000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B2803E36-61F2-4BC4-86D8-25F64C271A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57" y="4099780"/>
            <a:ext cx="436512" cy="432000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C97CC71B-C718-41C0-BA62-9971FFE937F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451" y="4099780"/>
            <a:ext cx="436512" cy="432000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A86CD8C1-7B3E-4E4E-BA68-47A2DF7EE16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060" y="4659700"/>
            <a:ext cx="436512" cy="432000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DA6A2CBA-9C99-41B9-BAA1-F6C35EB8BA0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704" y="4659700"/>
            <a:ext cx="436512" cy="432000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8DA22426-0ECB-4768-95DC-37E98F0541D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1777" y="3527420"/>
            <a:ext cx="432000" cy="432000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039405C1-1C58-48B3-BB78-BCEA53E54A6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716" y="4118248"/>
            <a:ext cx="432000" cy="432000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1A98E40B-66DF-4940-B452-A3466327DC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371" y="4678168"/>
            <a:ext cx="432000" cy="432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739A906-5B3D-4B78-A8A9-D0E89D296A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91186" y="3543421"/>
            <a:ext cx="432756" cy="432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792727-A7AB-4945-95FF-82B60713023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056057" y="3515699"/>
            <a:ext cx="432756" cy="432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65B1182-B438-4C84-9FB4-6B0334B7DDB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99722" y="4653274"/>
            <a:ext cx="43503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0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2923"/>
            <a:ext cx="5311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○○市が抱える課題（解決したいこと）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E1D53A4-8CD3-4284-9089-1BA4BA9D3CF8}"/>
              </a:ext>
            </a:extLst>
          </p:cNvPr>
          <p:cNvSpPr/>
          <p:nvPr/>
        </p:nvSpPr>
        <p:spPr>
          <a:xfrm>
            <a:off x="494281" y="1294055"/>
            <a:ext cx="8155437" cy="5077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〇〇〇〇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685A9C9-1C7C-412E-8B56-AD64AE525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570BCAC-1E96-4937-83C8-5A8ECD046458}"/>
              </a:ext>
            </a:extLst>
          </p:cNvPr>
          <p:cNvSpPr/>
          <p:nvPr/>
        </p:nvSpPr>
        <p:spPr>
          <a:xfrm>
            <a:off x="312205" y="1219201"/>
            <a:ext cx="8557539" cy="5310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実施施策の詳細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6568C3B-6891-4A56-807E-66FD2D70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9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結果　（基本審査項目）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AEE3358-79DD-40A4-9A06-E2D4EBFD6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5" name="表 61">
            <a:extLst>
              <a:ext uri="{FF2B5EF4-FFF2-40B4-BE49-F238E27FC236}">
                <a16:creationId xmlns:a16="http://schemas.microsoft.com/office/drawing/2014/main" id="{014FCC5B-5F97-4331-9642-45887B6C2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276226"/>
              </p:ext>
            </p:extLst>
          </p:nvPr>
        </p:nvGraphicFramePr>
        <p:xfrm>
          <a:off x="188811" y="1139115"/>
          <a:ext cx="8802790" cy="5662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139">
                  <a:extLst>
                    <a:ext uri="{9D8B030D-6E8A-4147-A177-3AD203B41FA5}">
                      <a16:colId xmlns:a16="http://schemas.microsoft.com/office/drawing/2014/main" val="1790650037"/>
                    </a:ext>
                  </a:extLst>
                </a:gridCol>
                <a:gridCol w="3005686">
                  <a:extLst>
                    <a:ext uri="{9D8B030D-6E8A-4147-A177-3AD203B41FA5}">
                      <a16:colId xmlns:a16="http://schemas.microsoft.com/office/drawing/2014/main" val="3998875175"/>
                    </a:ext>
                  </a:extLst>
                </a:gridCol>
                <a:gridCol w="790594">
                  <a:extLst>
                    <a:ext uri="{9D8B030D-6E8A-4147-A177-3AD203B41FA5}">
                      <a16:colId xmlns:a16="http://schemas.microsoft.com/office/drawing/2014/main" val="2412030223"/>
                    </a:ext>
                  </a:extLst>
                </a:gridCol>
                <a:gridCol w="3213371">
                  <a:extLst>
                    <a:ext uri="{9D8B030D-6E8A-4147-A177-3AD203B41FA5}">
                      <a16:colId xmlns:a16="http://schemas.microsoft.com/office/drawing/2014/main" val="219610634"/>
                    </a:ext>
                  </a:extLst>
                </a:gridCol>
              </a:tblGrid>
              <a:tr h="53334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審査基準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評定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（〇 </a:t>
                      </a:r>
                      <a:r>
                        <a:rPr kumimoji="1" lang="en-US" altLang="ja-JP" sz="105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or ×</a:t>
                      </a:r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評定概要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（評定〇の場合は詳細を記載）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777610"/>
                  </a:ext>
                </a:extLst>
              </a:tr>
              <a:tr h="320006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　チーム目標の達成　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b="1" dirty="0">
                        <a:solidFill>
                          <a:srgbClr val="C000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473447"/>
                  </a:ext>
                </a:extLst>
              </a:tr>
              <a:tr h="32000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　自治体や地域団体からの感謝状・表彰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144904"/>
                  </a:ext>
                </a:extLst>
              </a:tr>
              <a:tr h="32000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③　地元紙・地元メディアへの掲載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全国紙、全国ネットのテレビ局への露出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444626"/>
                  </a:ext>
                </a:extLst>
              </a:tr>
              <a:tr h="437890">
                <a:tc vMerge="1">
                  <a:txBody>
                    <a:bodyPr/>
                    <a:lstStyle/>
                    <a:p>
                      <a:pPr marL="228600" lvl="0" indent="-228600">
                        <a:buAutoNum type="alphaLcPeriod"/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地元紙、地元テレビ局、ラジオ番組への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露出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116019"/>
                  </a:ext>
                </a:extLst>
              </a:tr>
              <a:tr h="320006">
                <a:tc vMerge="1">
                  <a:txBody>
                    <a:bodyPr/>
                    <a:lstStyle/>
                    <a:p>
                      <a:pPr marL="228600" lvl="0" indent="-228600">
                        <a:buAutoNum type="alphaLcPeriod"/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WEB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、地元情報誌への露出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048600"/>
                  </a:ext>
                </a:extLst>
              </a:tr>
              <a:tr h="320006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④　売上・利益貢献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建築耳より～成約獲得の有無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8842323"/>
                  </a:ext>
                </a:extLst>
              </a:tr>
              <a:tr h="3200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入居者耳より～成約獲得の有無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655452"/>
                  </a:ext>
                </a:extLst>
              </a:tr>
              <a:tr h="3200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売買・買取耳より～成約獲得の有無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969776"/>
                  </a:ext>
                </a:extLst>
              </a:tr>
              <a:tr h="43789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一括賃貸借契約耳より～成約獲得の有無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00492"/>
                  </a:ext>
                </a:extLst>
              </a:tr>
              <a:tr h="3200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人材耳より～採用獲得の有無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991858"/>
                  </a:ext>
                </a:extLst>
              </a:tr>
              <a:tr h="3200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協力会耳より～制約獲得の有無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742293"/>
                  </a:ext>
                </a:extLst>
              </a:tr>
              <a:tr h="53334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各グループ会社の利用者獲得・売上貢献の有無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040515"/>
                  </a:ext>
                </a:extLst>
              </a:tr>
              <a:tr h="32000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⑤　施策１回実施あたりの使用予算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０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,000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円以下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062227"/>
                  </a:ext>
                </a:extLst>
              </a:tr>
              <a:tr h="4398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⑥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 マテリアリティ貢献の有無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kumimoji="1" lang="en-US" altLang="ja-JP" sz="1200" b="0" dirty="0">
                        <a:solidFill>
                          <a:schemeClr val="accent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024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7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570BCAC-1E96-4937-83C8-5A8ECD046458}"/>
              </a:ext>
            </a:extLst>
          </p:cNvPr>
          <p:cNvSpPr/>
          <p:nvPr/>
        </p:nvSpPr>
        <p:spPr>
          <a:xfrm>
            <a:off x="293230" y="1097278"/>
            <a:ext cx="8557539" cy="473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前ページ（基本審査項目）以外の</a:t>
            </a:r>
            <a:r>
              <a:rPr kumimoji="1" lang="ja-JP" altLang="en-US" sz="1400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当社グループの課題・目標に貢献した成果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があれば、記載してください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成果は定量のみ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とし、できる限り具体的に記載してください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結果　（その他）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A273B45A-5446-4C0E-8BEA-1F621A569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8334"/>
              </p:ext>
            </p:extLst>
          </p:nvPr>
        </p:nvGraphicFramePr>
        <p:xfrm>
          <a:off x="355600" y="1895222"/>
          <a:ext cx="8318499" cy="4800218"/>
        </p:xfrm>
        <a:graphic>
          <a:graphicData uri="http://schemas.openxmlformats.org/drawingml/2006/table">
            <a:tbl>
              <a:tblPr/>
              <a:tblGrid>
                <a:gridCol w="2882900">
                  <a:extLst>
                    <a:ext uri="{9D8B030D-6E8A-4147-A177-3AD203B41FA5}">
                      <a16:colId xmlns:a16="http://schemas.microsoft.com/office/drawing/2014/main" val="2450733276"/>
                    </a:ext>
                  </a:extLst>
                </a:gridCol>
                <a:gridCol w="5435599">
                  <a:extLst>
                    <a:ext uri="{9D8B030D-6E8A-4147-A177-3AD203B41FA5}">
                      <a16:colId xmlns:a16="http://schemas.microsoft.com/office/drawing/2014/main" val="1053273620"/>
                    </a:ext>
                  </a:extLst>
                </a:gridCol>
              </a:tblGrid>
              <a:tr h="3878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当社グループの課題・目標</a:t>
                      </a:r>
                    </a:p>
                  </a:txBody>
                  <a:tcPr marL="7632" marR="7632" marT="7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施策を通じた成果（</a:t>
                      </a:r>
                      <a:r>
                        <a:rPr lang="en-US" altLang="ja-JP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定量のみ）</a:t>
                      </a:r>
                    </a:p>
                  </a:txBody>
                  <a:tcPr marL="7632" marR="7632" marT="7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63028"/>
                  </a:ext>
                </a:extLst>
              </a:tr>
              <a:tr h="216421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〇〇〇〇</a:t>
                      </a: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〇〇〇〇</a:t>
                      </a: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166273"/>
                  </a:ext>
                </a:extLst>
              </a:tr>
              <a:tr h="112406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366776"/>
                  </a:ext>
                </a:extLst>
              </a:tr>
              <a:tr h="112406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407058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8C92205-3A1C-4FD7-9DA7-3A78A240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92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3" y="329402"/>
            <a:ext cx="294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創出価値と獲得価値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B6518D9-CA5F-4B14-9279-8384B6A046F4}"/>
              </a:ext>
            </a:extLst>
          </p:cNvPr>
          <p:cNvGrpSpPr/>
          <p:nvPr/>
        </p:nvGrpSpPr>
        <p:grpSpPr>
          <a:xfrm>
            <a:off x="319488" y="1549627"/>
            <a:ext cx="4088388" cy="5107338"/>
            <a:chOff x="346111" y="1406769"/>
            <a:chExt cx="4429087" cy="5233181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0570BCAC-1E96-4937-83C8-5A8ECD046458}"/>
                </a:ext>
              </a:extLst>
            </p:cNvPr>
            <p:cNvSpPr/>
            <p:nvPr/>
          </p:nvSpPr>
          <p:spPr>
            <a:xfrm>
              <a:off x="346111" y="2063851"/>
              <a:ext cx="4429087" cy="457609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63775" indent="-263775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・・・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16E0B90-BFC4-4859-99E4-063D4B0A7ED8}"/>
                </a:ext>
              </a:extLst>
            </p:cNvPr>
            <p:cNvSpPr/>
            <p:nvPr/>
          </p:nvSpPr>
          <p:spPr>
            <a:xfrm>
              <a:off x="346111" y="1406769"/>
              <a:ext cx="4429087" cy="65942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ts val="2123"/>
                </a:lnSpc>
              </a:pPr>
              <a:r>
                <a:rPr kumimoji="1" lang="ja-JP" altLang="en-US" sz="16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創出価値</a:t>
              </a:r>
              <a:endParaRPr kumimoji="1" lang="en-US" altLang="ja-JP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2123"/>
                </a:lnSpc>
              </a:pPr>
              <a:r>
                <a:rPr kumimoji="1" lang="ja-JP" altLang="en-US" sz="16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（地域に提供できた価値／地域のメリット）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4A3B1A9-095E-48E0-B6EA-3A063978577B}"/>
              </a:ext>
            </a:extLst>
          </p:cNvPr>
          <p:cNvGrpSpPr/>
          <p:nvPr/>
        </p:nvGrpSpPr>
        <p:grpSpPr>
          <a:xfrm>
            <a:off x="4784356" y="1547462"/>
            <a:ext cx="4088388" cy="5107338"/>
            <a:chOff x="5183050" y="1404422"/>
            <a:chExt cx="4429087" cy="5233181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5EBE2FF-FC0F-4AD4-AD18-4E12DFB50F22}"/>
                </a:ext>
              </a:extLst>
            </p:cNvPr>
            <p:cNvSpPr/>
            <p:nvPr/>
          </p:nvSpPr>
          <p:spPr>
            <a:xfrm>
              <a:off x="5183050" y="2061504"/>
              <a:ext cx="4429087" cy="457609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・・・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B59C1C55-3982-4D15-99BF-302DEB4C7C4E}"/>
                </a:ext>
              </a:extLst>
            </p:cNvPr>
            <p:cNvSpPr/>
            <p:nvPr/>
          </p:nvSpPr>
          <p:spPr>
            <a:xfrm>
              <a:off x="5183050" y="1404422"/>
              <a:ext cx="4429087" cy="65942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ts val="2123"/>
                </a:lnSpc>
              </a:pPr>
              <a:r>
                <a:rPr kumimoji="1" lang="ja-JP" altLang="en-US" sz="16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獲得価値</a:t>
              </a:r>
              <a:endParaRPr kumimoji="1" lang="en-US" altLang="ja-JP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2123"/>
                </a:lnSpc>
              </a:pPr>
              <a:r>
                <a:rPr kumimoji="1" lang="ja-JP" altLang="en-US" sz="16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（当社が獲得できた価値／当社のメリット）</a:t>
              </a:r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8A9939-D7F6-4A2A-B615-EE976DB88709}"/>
              </a:ext>
            </a:extLst>
          </p:cNvPr>
          <p:cNvSpPr/>
          <p:nvPr/>
        </p:nvSpPr>
        <p:spPr>
          <a:xfrm>
            <a:off x="218209" y="1083411"/>
            <a:ext cx="8557539" cy="473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施策を通じて獲得できた価値を記載してください。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DCA0A9-138C-428F-8469-467CFEEE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6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3" y="32940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自由記述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3161152-0458-4496-A8BA-35F541EA867F}"/>
              </a:ext>
            </a:extLst>
          </p:cNvPr>
          <p:cNvSpPr/>
          <p:nvPr/>
        </p:nvSpPr>
        <p:spPr>
          <a:xfrm>
            <a:off x="494281" y="1215678"/>
            <a:ext cx="8155437" cy="5077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〇〇〇〇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38187D2-C08E-4B6A-A419-8229D1BB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12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5B71D3-890F-4884-BF4F-6DFA2E8640E4}"/>
              </a:ext>
            </a:extLst>
          </p:cNvPr>
          <p:cNvSpPr txBox="1"/>
          <p:nvPr/>
        </p:nvSpPr>
        <p:spPr>
          <a:xfrm>
            <a:off x="191833" y="31670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今後の課題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BE2440F-E880-4A17-9DBD-486591C55758}"/>
              </a:ext>
            </a:extLst>
          </p:cNvPr>
          <p:cNvSpPr/>
          <p:nvPr/>
        </p:nvSpPr>
        <p:spPr>
          <a:xfrm>
            <a:off x="419259" y="1849424"/>
            <a:ext cx="8155437" cy="479957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・・・・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CAFE8AE-CF71-4BC7-9FEE-98908C7EECF9}"/>
              </a:ext>
            </a:extLst>
          </p:cNvPr>
          <p:cNvSpPr/>
          <p:nvPr/>
        </p:nvSpPr>
        <p:spPr>
          <a:xfrm>
            <a:off x="218209" y="1083411"/>
            <a:ext cx="8557539" cy="473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今回の施策を振り返り、課題に感じたことや、今後、全社展開を行う場合に想定される課題やリスクがあれば、記載してください。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9382A15-07CA-4FE2-AF1A-1C3F0C6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1492</TotalTime>
  <Words>533</Words>
  <Application>Microsoft Office PowerPoint</Application>
  <PresentationFormat>画面に合わせる (4:3)</PresentationFormat>
  <Paragraphs>91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BIZ UDPゴシック</vt:lpstr>
      <vt:lpstr>游ゴシック</vt:lpstr>
      <vt:lpstr>Abadi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薗部　あゆみ</dc:creator>
  <cp:lastModifiedBy>飯島　春佳</cp:lastModifiedBy>
  <cp:revision>108</cp:revision>
  <cp:lastPrinted>2021-10-21T02:00:28Z</cp:lastPrinted>
  <dcterms:created xsi:type="dcterms:W3CDTF">2021-08-26T05:02:58Z</dcterms:created>
  <dcterms:modified xsi:type="dcterms:W3CDTF">2023-09-12T08:37:27Z</dcterms:modified>
</cp:coreProperties>
</file>